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82" r:id="rId3"/>
    <p:sldId id="270" r:id="rId4"/>
    <p:sldId id="275" r:id="rId5"/>
    <p:sldId id="301" r:id="rId6"/>
    <p:sldId id="302" r:id="rId7"/>
    <p:sldId id="262" r:id="rId8"/>
    <p:sldId id="304" r:id="rId9"/>
    <p:sldId id="257" r:id="rId10"/>
    <p:sldId id="303" r:id="rId11"/>
    <p:sldId id="288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B6CE"/>
    <a:srgbClr val="60986B"/>
    <a:srgbClr val="2A3E1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10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86A76-A75E-4FA2-BB81-7FFAD494B5FF}" type="datetimeFigureOut">
              <a:rPr lang="ko-KR" altLang="en-US" smtClean="0"/>
              <a:t>2021-07-02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026DF-BD93-45C6-83ED-7CACB5E95A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819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8C2BA-A520-4A3D-837B-1144CC8283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B805C3-45CC-420E-AA61-55499D64D4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5A0575-1A63-47D4-AF56-51DE76F4F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A5EEFC-CC09-42B2-9416-B858D083C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2EDA89-6BAF-4489-B77B-854105762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08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F368477-37A1-40E6-BFAC-E247D1FA4B7D}"/>
              </a:ext>
            </a:extLst>
          </p:cNvPr>
          <p:cNvCxnSpPr/>
          <p:nvPr userDrawn="1"/>
        </p:nvCxnSpPr>
        <p:spPr>
          <a:xfrm>
            <a:off x="584200" y="11430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4253D07-F80B-461B-9F3D-76300A0C9074}"/>
              </a:ext>
            </a:extLst>
          </p:cNvPr>
          <p:cNvCxnSpPr/>
          <p:nvPr userDrawn="1"/>
        </p:nvCxnSpPr>
        <p:spPr>
          <a:xfrm>
            <a:off x="584200" y="65278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42DCF3-6C94-469C-9E11-836CF4367D35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2021-07-02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B942BB-9D2C-4F27-88B0-AFA1563F10DF}"/>
              </a:ext>
            </a:extLst>
          </p:cNvPr>
          <p:cNvSpPr/>
          <p:nvPr userDrawn="1"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0D59-F9FA-4EC6-A832-D91E2EA3760E}"/>
              </a:ext>
            </a:extLst>
          </p:cNvPr>
          <p:cNvSpPr txBox="1"/>
          <p:nvPr userDrawn="1"/>
        </p:nvSpPr>
        <p:spPr>
          <a:xfrm>
            <a:off x="-171135" y="-307152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accent3"/>
                </a:solidFill>
              </a:rPr>
              <a:t>1</a:t>
            </a:r>
            <a:endParaRPr lang="ko-KR" altLang="en-US" sz="8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449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F368477-37A1-40E6-BFAC-E247D1FA4B7D}"/>
              </a:ext>
            </a:extLst>
          </p:cNvPr>
          <p:cNvCxnSpPr/>
          <p:nvPr userDrawn="1"/>
        </p:nvCxnSpPr>
        <p:spPr>
          <a:xfrm>
            <a:off x="584200" y="11430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4253D07-F80B-461B-9F3D-76300A0C9074}"/>
              </a:ext>
            </a:extLst>
          </p:cNvPr>
          <p:cNvCxnSpPr/>
          <p:nvPr userDrawn="1"/>
        </p:nvCxnSpPr>
        <p:spPr>
          <a:xfrm>
            <a:off x="584200" y="65278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42DCF3-6C94-469C-9E11-836CF4367D35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2021-07-02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B942BB-9D2C-4F27-88B0-AFA1563F10DF}"/>
              </a:ext>
            </a:extLst>
          </p:cNvPr>
          <p:cNvSpPr/>
          <p:nvPr userDrawn="1"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0D59-F9FA-4EC6-A832-D91E2EA3760E}"/>
              </a:ext>
            </a:extLst>
          </p:cNvPr>
          <p:cNvSpPr txBox="1"/>
          <p:nvPr userDrawn="1"/>
        </p:nvSpPr>
        <p:spPr>
          <a:xfrm>
            <a:off x="-171135" y="-307152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accent3"/>
                </a:solidFill>
              </a:rPr>
              <a:t>2</a:t>
            </a:r>
            <a:endParaRPr lang="ko-KR" altLang="en-US" sz="8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846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F368477-37A1-40E6-BFAC-E247D1FA4B7D}"/>
              </a:ext>
            </a:extLst>
          </p:cNvPr>
          <p:cNvCxnSpPr/>
          <p:nvPr userDrawn="1"/>
        </p:nvCxnSpPr>
        <p:spPr>
          <a:xfrm>
            <a:off x="584200" y="11430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4253D07-F80B-461B-9F3D-76300A0C9074}"/>
              </a:ext>
            </a:extLst>
          </p:cNvPr>
          <p:cNvCxnSpPr/>
          <p:nvPr userDrawn="1"/>
        </p:nvCxnSpPr>
        <p:spPr>
          <a:xfrm>
            <a:off x="584200" y="65278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42DCF3-6C94-469C-9E11-836CF4367D35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2021-07-02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B942BB-9D2C-4F27-88B0-AFA1563F10DF}"/>
              </a:ext>
            </a:extLst>
          </p:cNvPr>
          <p:cNvSpPr/>
          <p:nvPr userDrawn="1"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0D59-F9FA-4EC6-A832-D91E2EA3760E}"/>
              </a:ext>
            </a:extLst>
          </p:cNvPr>
          <p:cNvSpPr txBox="1"/>
          <p:nvPr userDrawn="1"/>
        </p:nvSpPr>
        <p:spPr>
          <a:xfrm>
            <a:off x="-171135" y="-307152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accent3"/>
                </a:solidFill>
              </a:rPr>
              <a:t>3</a:t>
            </a:r>
            <a:endParaRPr lang="ko-KR" altLang="en-US" sz="8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4793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F368477-37A1-40E6-BFAC-E247D1FA4B7D}"/>
              </a:ext>
            </a:extLst>
          </p:cNvPr>
          <p:cNvCxnSpPr/>
          <p:nvPr userDrawn="1"/>
        </p:nvCxnSpPr>
        <p:spPr>
          <a:xfrm>
            <a:off x="584200" y="11430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4253D07-F80B-461B-9F3D-76300A0C9074}"/>
              </a:ext>
            </a:extLst>
          </p:cNvPr>
          <p:cNvCxnSpPr/>
          <p:nvPr userDrawn="1"/>
        </p:nvCxnSpPr>
        <p:spPr>
          <a:xfrm>
            <a:off x="584200" y="65278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42DCF3-6C94-469C-9E11-836CF4367D35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2021-07-02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B942BB-9D2C-4F27-88B0-AFA1563F10DF}"/>
              </a:ext>
            </a:extLst>
          </p:cNvPr>
          <p:cNvSpPr/>
          <p:nvPr userDrawn="1"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0D59-F9FA-4EC6-A832-D91E2EA3760E}"/>
              </a:ext>
            </a:extLst>
          </p:cNvPr>
          <p:cNvSpPr txBox="1"/>
          <p:nvPr userDrawn="1"/>
        </p:nvSpPr>
        <p:spPr>
          <a:xfrm>
            <a:off x="-171135" y="-307152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accent3"/>
                </a:solidFill>
              </a:rPr>
              <a:t>4</a:t>
            </a:r>
            <a:endParaRPr lang="ko-KR" altLang="en-US" sz="8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05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F368477-37A1-40E6-BFAC-E247D1FA4B7D}"/>
              </a:ext>
            </a:extLst>
          </p:cNvPr>
          <p:cNvCxnSpPr/>
          <p:nvPr userDrawn="1"/>
        </p:nvCxnSpPr>
        <p:spPr>
          <a:xfrm>
            <a:off x="584200" y="11430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4253D07-F80B-461B-9F3D-76300A0C9074}"/>
              </a:ext>
            </a:extLst>
          </p:cNvPr>
          <p:cNvCxnSpPr/>
          <p:nvPr userDrawn="1"/>
        </p:nvCxnSpPr>
        <p:spPr>
          <a:xfrm>
            <a:off x="584200" y="65278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42DCF3-6C94-469C-9E11-836CF4367D35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2021-07-02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B942BB-9D2C-4F27-88B0-AFA1563F10DF}"/>
              </a:ext>
            </a:extLst>
          </p:cNvPr>
          <p:cNvSpPr/>
          <p:nvPr userDrawn="1"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0D59-F9FA-4EC6-A832-D91E2EA3760E}"/>
              </a:ext>
            </a:extLst>
          </p:cNvPr>
          <p:cNvSpPr txBox="1"/>
          <p:nvPr userDrawn="1"/>
        </p:nvSpPr>
        <p:spPr>
          <a:xfrm>
            <a:off x="-171135" y="-307152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accent3"/>
                </a:solidFill>
              </a:rPr>
              <a:t>5</a:t>
            </a:r>
            <a:endParaRPr lang="ko-KR" altLang="en-US" sz="8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6397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C6C1D-ED84-444F-BE22-E3FE98D7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653C97-A8E5-424A-A40A-A73AC277D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D6EA5C-4C0B-4220-A024-861579993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5E4486-FB7E-4114-8F44-459B62378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2021-07-02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28D07A-6FAA-46D5-8BD2-82111E9B9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8154D3-0320-4816-AADB-56EE1EF82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7912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369526-5215-4ECD-8762-B36D9C01C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7203C15-D5D2-47DF-993C-A326DF3E02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AE8B56-6677-4C45-9E67-F375F3AC63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54B1D2-3576-4A4D-A834-33DC2D27C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2021-07-02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E77A9F-D1C3-4F86-A464-51B44825A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D16196-8C61-4C0E-8C80-C9D68DAB9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6374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9679E8-7667-43E9-B391-D4F50A38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C95AF-A262-405B-A3C6-CDC27A93C5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EC9EB3-2DA3-4C01-AB53-610E745A7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28B105-F1EC-4257-A531-17C58D9F9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3E694C-0305-4EE6-86F9-E43B8C5FF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179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197A1A-3CF8-4C90-847F-DB7E491A7B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EE3391-2658-47CD-90EE-19D37D803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BC4D59-AAF0-400E-90B3-E59394ECB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0C315C-D404-455B-9BEF-3020F9556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C7B359-36CD-42BB-9EC9-A146D6C03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267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35024-5CB2-4EDD-8CF4-A603DCCC8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5866B0-1772-453B-86CB-2EB29AF62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2127FB-50F5-4785-AB43-B3559D29A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AE07C0-703E-48A4-B92C-96DB79155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DBED8-81FA-4695-B10A-4706D74AB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538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A9253E-C8F9-4722-8016-0BE06CCF8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033F41-6406-4DC5-9F92-093B79A3D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CF38FB-BF6D-4235-AB7D-608AE58CF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4FFC1E-8831-432B-B33B-4C4C497B7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BED003-F026-425F-B679-C1FD847FA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639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FDC70-D5CB-4743-A93F-18B1E962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629D79-2D59-4B2D-9667-EC0D1F8F4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6371D1-292E-4E6F-B6C4-938F626F1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429CB4-9E9E-4F8A-AAD9-390427F0D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2021-07-02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353E4C-E8CC-440E-B9F6-FF43D9A96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FAD704-1866-4EF8-84C6-B4CBA7B0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013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200134-45D2-4516-BD4F-D2397065A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66B38C-3DEF-496B-AA0D-DD671684B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DF8BD2-9A88-4496-8DA8-599CD2FF02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111467-A063-4274-9151-190E5B4148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9AD9931-328A-41E7-8729-1ADCE8ADAB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B12F86B-E4B0-4CF5-B092-5E31D8B29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2021-07-02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0E141B-37FC-4F4D-BCBB-1731DC9B1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984566-E963-49F1-AEE6-7660C0DA1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777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FFAA04-CC8D-4786-9EA9-6AD96F4D6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BBAB167-1E02-49E6-95F2-787CC16A4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2021-07-02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F3FBC0-985C-4CF7-904D-4121EEE52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720991-FAB3-4C7D-AFED-E3962BE72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124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42DCF3-6C94-469C-9E11-836CF4367D35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2021-07-02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485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02B3F2D-80C0-459C-8649-CD2CE93AC8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래픽 6" descr="사각형 2개, 단색 하나와 가로줄로 채워진 것 하나">
            <a:extLst>
              <a:ext uri="{FF2B5EF4-FFF2-40B4-BE49-F238E27FC236}">
                <a16:creationId xmlns:a16="http://schemas.microsoft.com/office/drawing/2014/main" id="{09EECDD8-EE0C-4B3D-ACEA-5AF16B38D3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876707"/>
            <a:ext cx="4572000" cy="457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42DCF3-6C94-469C-9E11-836CF4367D35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918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42DCF3-6C94-469C-9E11-836CF4367D35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2021-07-02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131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2C20DAB-B19D-4720-9AAC-ED0D379DF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E55E5B-603E-47EF-A2A7-797EBFCBA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1AEA3A-458B-4997-B12E-F4A6809DE0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1E810-BE59-455F-8610-69FC5FAA5A8C}" type="datetimeFigureOut">
              <a:rPr lang="ko-KR" altLang="en-US" smtClean="0"/>
              <a:t>2021-07-02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C1CCD3-50FB-4582-B676-296DF5F827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74E90-BAA3-4961-A0EC-B378E7DF8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132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7" r:id="rId8"/>
    <p:sldLayoutId id="2147483666" r:id="rId9"/>
    <p:sldLayoutId id="2147483661" r:id="rId10"/>
    <p:sldLayoutId id="2147483660" r:id="rId11"/>
    <p:sldLayoutId id="2147483662" r:id="rId12"/>
    <p:sldLayoutId id="2147483663" r:id="rId13"/>
    <p:sldLayoutId id="2147483664" r:id="rId14"/>
    <p:sldLayoutId id="2147483656" r:id="rId15"/>
    <p:sldLayoutId id="2147483657" r:id="rId16"/>
    <p:sldLayoutId id="2147483658" r:id="rId17"/>
    <p:sldLayoutId id="2147483659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m.blog.naver.com/PostList.naver?blogId=seiru523" TargetMode="Externa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gif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028BA1E-F683-4D24-A799-C6E2DE123876}"/>
              </a:ext>
            </a:extLst>
          </p:cNvPr>
          <p:cNvSpPr/>
          <p:nvPr/>
        </p:nvSpPr>
        <p:spPr>
          <a:xfrm>
            <a:off x="1981201" y="4408524"/>
            <a:ext cx="10210799" cy="1567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E97283-F91F-406C-A7FB-CCA420B0BA3B}"/>
              </a:ext>
            </a:extLst>
          </p:cNvPr>
          <p:cNvSpPr txBox="1"/>
          <p:nvPr/>
        </p:nvSpPr>
        <p:spPr>
          <a:xfrm>
            <a:off x="10210799" y="5616592"/>
            <a:ext cx="96051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>
                <a:solidFill>
                  <a:schemeClr val="bg1"/>
                </a:solidFill>
              </a:rPr>
              <a:t>김 용 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FD18DC-56E7-49C8-AD62-92DF6EA8BC36}"/>
              </a:ext>
            </a:extLst>
          </p:cNvPr>
          <p:cNvSpPr txBox="1"/>
          <p:nvPr/>
        </p:nvSpPr>
        <p:spPr>
          <a:xfrm>
            <a:off x="11104080" y="5616592"/>
            <a:ext cx="1053144" cy="359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21.07.02</a:t>
            </a:r>
            <a:endParaRPr lang="ko-KR" altLang="en-US" sz="1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B7587D-2CBB-4CC6-937E-DE4F374712CE}"/>
              </a:ext>
            </a:extLst>
          </p:cNvPr>
          <p:cNvSpPr txBox="1"/>
          <p:nvPr/>
        </p:nvSpPr>
        <p:spPr>
          <a:xfrm>
            <a:off x="1912574" y="4545873"/>
            <a:ext cx="7449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고객의 신뢰도 예측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6344C3-352F-4CC5-9E53-E53B9E92FF77}"/>
              </a:ext>
            </a:extLst>
          </p:cNvPr>
          <p:cNvSpPr txBox="1"/>
          <p:nvPr/>
        </p:nvSpPr>
        <p:spPr>
          <a:xfrm>
            <a:off x="1981201" y="5329553"/>
            <a:ext cx="382027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>
                <a:solidFill>
                  <a:schemeClr val="bg1"/>
                </a:solidFill>
              </a:rPr>
              <a:t>고객 정보에 따른 신용카드 연체 예측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020DC3-A110-44B5-8FA2-588135B7EF31}"/>
              </a:ext>
            </a:extLst>
          </p:cNvPr>
          <p:cNvSpPr txBox="1"/>
          <p:nvPr/>
        </p:nvSpPr>
        <p:spPr>
          <a:xfrm>
            <a:off x="4905282" y="0"/>
            <a:ext cx="9739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PPT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템플릿 형식 출처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https://m.blog.naver.com/PostList.naver?blogId=seiru523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altLang="ko-KR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Saebyeol’s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PowerPoint)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7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933041-F499-416A-BB89-F029A1708B2E}"/>
              </a:ext>
            </a:extLst>
          </p:cNvPr>
          <p:cNvSpPr txBox="1"/>
          <p:nvPr/>
        </p:nvSpPr>
        <p:spPr>
          <a:xfrm>
            <a:off x="717258" y="93727"/>
            <a:ext cx="1159292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100" b="1" spc="-300" dirty="0">
                <a:latin typeface="+mn-ea"/>
              </a:rPr>
              <a:t>총평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D8C93267-F0F0-47F6-8602-3BB372C9B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353" y="1676400"/>
            <a:ext cx="36766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7141010C-62F5-4CD8-97B7-AE8DF6929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50" y="1676400"/>
            <a:ext cx="303847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FBBD895-185A-43DF-9293-49FAD26471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674714"/>
              </p:ext>
            </p:extLst>
          </p:nvPr>
        </p:nvGraphicFramePr>
        <p:xfrm>
          <a:off x="162594" y="4443242"/>
          <a:ext cx="3429000" cy="10153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62741985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06577671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58366686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51369658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076708529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XGBoost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371027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Precision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Recall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F1-Score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Accuracy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902454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0.8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0.98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0.88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4825163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0.97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0.74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0.84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244197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0.86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93632726"/>
                  </a:ext>
                </a:extLst>
              </a:tr>
            </a:tbl>
          </a:graphicData>
        </a:graphic>
      </p:graphicFrame>
      <p:pic>
        <p:nvPicPr>
          <p:cNvPr id="6" name="Picture 2">
            <a:extLst>
              <a:ext uri="{FF2B5EF4-FFF2-40B4-BE49-F238E27FC236}">
                <a16:creationId xmlns:a16="http://schemas.microsoft.com/office/drawing/2014/main" id="{5D47791F-CCDB-4C4A-9DD0-2284F72D42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4764" r="-149"/>
          <a:stretch/>
        </p:blipFill>
        <p:spPr bwMode="auto">
          <a:xfrm>
            <a:off x="7438831" y="-222653"/>
            <a:ext cx="4134707" cy="379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7BD0C5CA-F688-4827-A4D7-0C22A9E10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422" y="4343400"/>
            <a:ext cx="3676650" cy="240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94F00213-424C-4543-8E56-FA8086890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900" y="4343400"/>
            <a:ext cx="3505984" cy="232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01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FE6EB1-6C47-416F-9485-827A7B0A2F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6616FD-8472-4228-86E0-8A888BC08F08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6E9CFE-5E8F-4A95-B44D-15A4C28F64E4}"/>
              </a:ext>
            </a:extLst>
          </p:cNvPr>
          <p:cNvSpPr txBox="1"/>
          <p:nvPr/>
        </p:nvSpPr>
        <p:spPr>
          <a:xfrm>
            <a:off x="4537298" y="3044279"/>
            <a:ext cx="29322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300" dirty="0">
                <a:solidFill>
                  <a:schemeClr val="bg1"/>
                </a:solidFill>
              </a:rPr>
              <a:t>감사 합니다</a:t>
            </a:r>
          </a:p>
        </p:txBody>
      </p:sp>
    </p:spTree>
    <p:extLst>
      <p:ext uri="{BB962C8B-B14F-4D97-AF65-F5344CB8AC3E}">
        <p14:creationId xmlns:p14="http://schemas.microsoft.com/office/powerpoint/2010/main" val="3592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EB31F0B-EB8A-447A-BC55-D071D06A27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2700"/>
            <a:ext cx="6096000" cy="68707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FAC6255-C04D-4399-B8D8-488408A72284}"/>
              </a:ext>
            </a:extLst>
          </p:cNvPr>
          <p:cNvCxnSpPr>
            <a:cxnSpLocks/>
          </p:cNvCxnSpPr>
          <p:nvPr/>
        </p:nvCxnSpPr>
        <p:spPr>
          <a:xfrm>
            <a:off x="1422400" y="1079500"/>
            <a:ext cx="46736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30AA6D-1CFB-4451-B2D6-B11DFB79027F}"/>
              </a:ext>
            </a:extLst>
          </p:cNvPr>
          <p:cNvSpPr/>
          <p:nvPr/>
        </p:nvSpPr>
        <p:spPr>
          <a:xfrm>
            <a:off x="292100" y="-12700"/>
            <a:ext cx="711200" cy="167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1F804D-EFF6-4CE1-A7E1-B1AD399DE40F}"/>
              </a:ext>
            </a:extLst>
          </p:cNvPr>
          <p:cNvSpPr txBox="1"/>
          <p:nvPr/>
        </p:nvSpPr>
        <p:spPr>
          <a:xfrm>
            <a:off x="2370095" y="590034"/>
            <a:ext cx="2082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 table of contents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465FBA-7388-4BCD-BE66-2A303CF47AD5}"/>
              </a:ext>
            </a:extLst>
          </p:cNvPr>
          <p:cNvSpPr txBox="1"/>
          <p:nvPr/>
        </p:nvSpPr>
        <p:spPr>
          <a:xfrm>
            <a:off x="1422400" y="317668"/>
            <a:ext cx="947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목차</a:t>
            </a:r>
          </a:p>
        </p:txBody>
      </p:sp>
      <p:pic>
        <p:nvPicPr>
          <p:cNvPr id="12" name="그래픽 11" descr="정사각형 2개와 지그재그 선">
            <a:extLst>
              <a:ext uri="{FF2B5EF4-FFF2-40B4-BE49-F238E27FC236}">
                <a16:creationId xmlns:a16="http://schemas.microsoft.com/office/drawing/2014/main" id="{10081CEB-C9E0-4082-876C-D58D73C97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51115" y="2738096"/>
            <a:ext cx="4572000" cy="4572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88B0D7-AC31-404A-9A28-059B23B58B1C}"/>
              </a:ext>
            </a:extLst>
          </p:cNvPr>
          <p:cNvSpPr txBox="1"/>
          <p:nvPr/>
        </p:nvSpPr>
        <p:spPr>
          <a:xfrm>
            <a:off x="1422400" y="2056199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1"/>
                </a:solidFill>
              </a:rPr>
              <a:t>1</a:t>
            </a:r>
            <a:endParaRPr lang="ko-KR" altLang="en-US" sz="4800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1BA218-006A-468B-B09F-2B7A8E1297FE}"/>
              </a:ext>
            </a:extLst>
          </p:cNvPr>
          <p:cNvSpPr txBox="1"/>
          <p:nvPr/>
        </p:nvSpPr>
        <p:spPr>
          <a:xfrm>
            <a:off x="1422400" y="3084939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1"/>
                </a:solidFill>
              </a:rPr>
              <a:t>2</a:t>
            </a:r>
            <a:endParaRPr lang="ko-KR" altLang="en-US" sz="4800" b="1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3DCEB7-630E-4CE9-A2EB-1E9C94937A7C}"/>
              </a:ext>
            </a:extLst>
          </p:cNvPr>
          <p:cNvSpPr txBox="1"/>
          <p:nvPr/>
        </p:nvSpPr>
        <p:spPr>
          <a:xfrm>
            <a:off x="1422400" y="4113679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1"/>
                </a:solidFill>
              </a:rPr>
              <a:t>3</a:t>
            </a:r>
            <a:endParaRPr lang="ko-KR" altLang="en-US" sz="4800" b="1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894CA1-6FEF-4E2D-BEDC-5AD7E722CB1B}"/>
              </a:ext>
            </a:extLst>
          </p:cNvPr>
          <p:cNvSpPr txBox="1"/>
          <p:nvPr/>
        </p:nvSpPr>
        <p:spPr>
          <a:xfrm>
            <a:off x="1422400" y="5142419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1"/>
                </a:solidFill>
              </a:rPr>
              <a:t>4</a:t>
            </a:r>
            <a:endParaRPr lang="ko-KR" altLang="en-US" sz="4800" b="1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B538D6-DE74-43E9-9155-6D992E48B873}"/>
              </a:ext>
            </a:extLst>
          </p:cNvPr>
          <p:cNvSpPr txBox="1"/>
          <p:nvPr/>
        </p:nvSpPr>
        <p:spPr>
          <a:xfrm>
            <a:off x="1946846" y="2258566"/>
            <a:ext cx="2050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분석 이유  및 목표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EFD4AF-3DE2-4B3B-A4B4-88B289E4D514}"/>
              </a:ext>
            </a:extLst>
          </p:cNvPr>
          <p:cNvSpPr txBox="1"/>
          <p:nvPr/>
        </p:nvSpPr>
        <p:spPr>
          <a:xfrm>
            <a:off x="1950109" y="3306920"/>
            <a:ext cx="2762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및 머신 러닝 모델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BD93-0D48-4159-B347-3D949EC5C293}"/>
              </a:ext>
            </a:extLst>
          </p:cNvPr>
          <p:cNvSpPr txBox="1"/>
          <p:nvPr/>
        </p:nvSpPr>
        <p:spPr>
          <a:xfrm>
            <a:off x="1940557" y="5377476"/>
            <a:ext cx="659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총평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194435-650F-4037-9924-09DE870F8780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583570-0591-483E-8099-5F267D03554C}"/>
              </a:ext>
            </a:extLst>
          </p:cNvPr>
          <p:cNvSpPr txBox="1"/>
          <p:nvPr/>
        </p:nvSpPr>
        <p:spPr>
          <a:xfrm>
            <a:off x="1950109" y="4329122"/>
            <a:ext cx="1999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예측 결과 및 분석</a:t>
            </a:r>
          </a:p>
        </p:txBody>
      </p:sp>
    </p:spTree>
    <p:extLst>
      <p:ext uri="{BB962C8B-B14F-4D97-AF65-F5344CB8AC3E}">
        <p14:creationId xmlns:p14="http://schemas.microsoft.com/office/powerpoint/2010/main" val="17062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8E09BFE-7CD8-4DEA-AFEF-2BD4363E78E2}"/>
              </a:ext>
            </a:extLst>
          </p:cNvPr>
          <p:cNvSpPr txBox="1"/>
          <p:nvPr/>
        </p:nvSpPr>
        <p:spPr>
          <a:xfrm>
            <a:off x="584200" y="152400"/>
            <a:ext cx="1747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300" dirty="0">
                <a:solidFill>
                  <a:schemeClr val="tx2">
                    <a:lumMod val="75000"/>
                  </a:schemeClr>
                </a:solidFill>
              </a:rPr>
              <a:t>분석 이유</a:t>
            </a:r>
          </a:p>
        </p:txBody>
      </p:sp>
      <p:pic>
        <p:nvPicPr>
          <p:cNvPr id="1032" name="Picture 8" descr="스카이 라인, 스카이 스크 래퍼, 고층 빌딩, 건물, 건축물, 도시, 높은, 마천루, 도시 계획">
            <a:extLst>
              <a:ext uri="{FF2B5EF4-FFF2-40B4-BE49-F238E27FC236}">
                <a16:creationId xmlns:a16="http://schemas.microsoft.com/office/drawing/2014/main" id="{657D8BBB-C970-4E93-B600-E64C2746F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79" y="3690942"/>
            <a:ext cx="4916440" cy="262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전자 상거래, 온라인 판매, 주문, 판매, 시장, 기술, 사업, 인터넷, 온라인, 구매, 지불">
            <a:extLst>
              <a:ext uri="{FF2B5EF4-FFF2-40B4-BE49-F238E27FC236}">
                <a16:creationId xmlns:a16="http://schemas.microsoft.com/office/drawing/2014/main" id="{AD5733B3-E92E-4F46-87FD-4CBA7D325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69" y="3596938"/>
            <a:ext cx="4086764" cy="262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아멕스 카드, 카드, 신용, 국제, 마스터 카드, 돈, 사증">
            <a:extLst>
              <a:ext uri="{FF2B5EF4-FFF2-40B4-BE49-F238E27FC236}">
                <a16:creationId xmlns:a16="http://schemas.microsoft.com/office/drawing/2014/main" id="{709DCF49-1ED7-4365-82D1-A1EC07931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24" y="1016287"/>
            <a:ext cx="3726576" cy="233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승인, 스탬프, 품질, 계약, 레이블, 로그인, 디자인, 보증, 만족도, 허용, 확인, 허가, 부여">
            <a:extLst>
              <a:ext uri="{FF2B5EF4-FFF2-40B4-BE49-F238E27FC236}">
                <a16:creationId xmlns:a16="http://schemas.microsoft.com/office/drawing/2014/main" id="{60CA2EFD-50F4-4C58-87E5-8FC6637F0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3" y="910689"/>
            <a:ext cx="2084660" cy="118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052E15-223F-41AB-968F-D4729446C886}"/>
              </a:ext>
            </a:extLst>
          </p:cNvPr>
          <p:cNvSpPr/>
          <p:nvPr/>
        </p:nvSpPr>
        <p:spPr>
          <a:xfrm>
            <a:off x="1033182" y="5739702"/>
            <a:ext cx="25314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Default</a:t>
            </a:r>
            <a:endParaRPr lang="en-US" altLang="ko-KR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E586B7-B264-4D3F-B2F3-6D4987CD80A4}"/>
              </a:ext>
            </a:extLst>
          </p:cNvPr>
          <p:cNvSpPr/>
          <p:nvPr/>
        </p:nvSpPr>
        <p:spPr>
          <a:xfrm>
            <a:off x="4832157" y="4293999"/>
            <a:ext cx="16466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Risk</a:t>
            </a:r>
          </a:p>
        </p:txBody>
      </p:sp>
      <p:sp>
        <p:nvSpPr>
          <p:cNvPr id="12" name="화살표: 왼쪽 11">
            <a:extLst>
              <a:ext uri="{FF2B5EF4-FFF2-40B4-BE49-F238E27FC236}">
                <a16:creationId xmlns:a16="http://schemas.microsoft.com/office/drawing/2014/main" id="{4DC45204-6585-4199-A4F9-2430808635BF}"/>
              </a:ext>
            </a:extLst>
          </p:cNvPr>
          <p:cNvSpPr/>
          <p:nvPr/>
        </p:nvSpPr>
        <p:spPr>
          <a:xfrm rot="16200000">
            <a:off x="1757637" y="3184450"/>
            <a:ext cx="814293" cy="780807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왼쪽 27">
            <a:extLst>
              <a:ext uri="{FF2B5EF4-FFF2-40B4-BE49-F238E27FC236}">
                <a16:creationId xmlns:a16="http://schemas.microsoft.com/office/drawing/2014/main" id="{877AEF9E-754B-4111-930E-7640674BB346}"/>
              </a:ext>
            </a:extLst>
          </p:cNvPr>
          <p:cNvSpPr/>
          <p:nvPr/>
        </p:nvSpPr>
        <p:spPr>
          <a:xfrm rot="10800000">
            <a:off x="4586112" y="5073477"/>
            <a:ext cx="2138693" cy="780807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6" name="Picture 12" descr="이미지">
            <a:extLst>
              <a:ext uri="{FF2B5EF4-FFF2-40B4-BE49-F238E27FC236}">
                <a16:creationId xmlns:a16="http://schemas.microsoft.com/office/drawing/2014/main" id="{AA6AFC9E-63E1-4535-862A-208A635BB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229" y="882073"/>
            <a:ext cx="6345571" cy="244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0E1EE3F-A7CA-4C8A-9515-8311244C5850}"/>
              </a:ext>
            </a:extLst>
          </p:cNvPr>
          <p:cNvSpPr txBox="1"/>
          <p:nvPr/>
        </p:nvSpPr>
        <p:spPr>
          <a:xfrm>
            <a:off x="7359609" y="3319911"/>
            <a:ext cx="64469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ko-KR" altLang="en-US" sz="1000" dirty="0"/>
              <a:t>https://fred.stlouisfed.org/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D701BEB-9756-49C1-9D0B-A73C0C0C4422}"/>
              </a:ext>
            </a:extLst>
          </p:cNvPr>
          <p:cNvSpPr/>
          <p:nvPr/>
        </p:nvSpPr>
        <p:spPr>
          <a:xfrm>
            <a:off x="9569705" y="3520335"/>
            <a:ext cx="21852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5400" b="1" cap="none" spc="0" dirty="0">
                <a:ln/>
                <a:solidFill>
                  <a:schemeClr val="accent3"/>
                </a:solidFill>
                <a:effectLst/>
              </a:rPr>
              <a:t>BANK</a:t>
            </a:r>
          </a:p>
        </p:txBody>
      </p:sp>
    </p:spTree>
    <p:extLst>
      <p:ext uri="{BB962C8B-B14F-4D97-AF65-F5344CB8AC3E}">
        <p14:creationId xmlns:p14="http://schemas.microsoft.com/office/powerpoint/2010/main" val="421013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07D7E6C6-400C-44DB-8B45-2DD85D2490B7}"/>
              </a:ext>
            </a:extLst>
          </p:cNvPr>
          <p:cNvSpPr/>
          <p:nvPr/>
        </p:nvSpPr>
        <p:spPr>
          <a:xfrm>
            <a:off x="6235762" y="1961010"/>
            <a:ext cx="5139067" cy="20748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784A1-FBDB-44C4-B8E8-A46AC0BBC9EB}"/>
              </a:ext>
            </a:extLst>
          </p:cNvPr>
          <p:cNvSpPr txBox="1"/>
          <p:nvPr/>
        </p:nvSpPr>
        <p:spPr>
          <a:xfrm>
            <a:off x="584200" y="152400"/>
            <a:ext cx="1747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300" dirty="0">
                <a:solidFill>
                  <a:schemeClr val="tx2">
                    <a:lumMod val="75000"/>
                  </a:schemeClr>
                </a:solidFill>
              </a:rPr>
              <a:t>분석 목표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573BF58-F47A-48CF-B5FA-52E8CD61C219}"/>
              </a:ext>
            </a:extLst>
          </p:cNvPr>
          <p:cNvSpPr/>
          <p:nvPr/>
        </p:nvSpPr>
        <p:spPr>
          <a:xfrm>
            <a:off x="6315342" y="1278029"/>
            <a:ext cx="5059487" cy="6188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60F853-E7B7-4E69-8514-BAB302545A7B}"/>
              </a:ext>
            </a:extLst>
          </p:cNvPr>
          <p:cNvSpPr txBox="1"/>
          <p:nvPr/>
        </p:nvSpPr>
        <p:spPr>
          <a:xfrm>
            <a:off x="2272291" y="8950402"/>
            <a:ext cx="1462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latin typeface="Inter"/>
              </a:rPr>
              <a:t>Number of children</a:t>
            </a:r>
            <a:endParaRPr lang="ko-KR" altLang="en-US" sz="1600" spc="-150" dirty="0">
              <a:latin typeface="Inte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8A2316-7288-46D8-9FCD-DA7E8F6F660F}"/>
              </a:ext>
            </a:extLst>
          </p:cNvPr>
          <p:cNvSpPr txBox="1"/>
          <p:nvPr/>
        </p:nvSpPr>
        <p:spPr>
          <a:xfrm>
            <a:off x="6399049" y="2094901"/>
            <a:ext cx="49757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i="0" dirty="0">
                <a:effectLst/>
                <a:latin typeface="Inter"/>
              </a:rPr>
              <a:t>0: 1-29 days past due</a:t>
            </a:r>
          </a:p>
          <a:p>
            <a:r>
              <a:rPr lang="en-US" altLang="ko-KR" sz="1600" b="0" i="0" dirty="0">
                <a:effectLst/>
                <a:latin typeface="Inter"/>
              </a:rPr>
              <a:t>1: 30-59 days past due </a:t>
            </a:r>
          </a:p>
          <a:p>
            <a:r>
              <a:rPr lang="en-US" altLang="ko-KR" sz="1600" b="0" i="0" dirty="0">
                <a:effectLst/>
                <a:latin typeface="Inter"/>
              </a:rPr>
              <a:t>2: 60-89 days overdue </a:t>
            </a:r>
          </a:p>
          <a:p>
            <a:r>
              <a:rPr lang="en-US" altLang="ko-KR" sz="1600" b="0" i="0" dirty="0">
                <a:effectLst/>
                <a:latin typeface="Inter"/>
              </a:rPr>
              <a:t>3: 90-119 days overdue </a:t>
            </a:r>
          </a:p>
          <a:p>
            <a:r>
              <a:rPr lang="en-US" altLang="ko-KR" sz="1600" b="0" i="0" dirty="0">
                <a:effectLst/>
                <a:latin typeface="Inter"/>
              </a:rPr>
              <a:t>4: 120-149 days overdue </a:t>
            </a:r>
          </a:p>
          <a:p>
            <a:r>
              <a:rPr lang="en-US" altLang="ko-KR" sz="1600" b="0" i="0" dirty="0">
                <a:effectLst/>
                <a:latin typeface="Inter"/>
              </a:rPr>
              <a:t>5: Overdue or bad debts, </a:t>
            </a:r>
          </a:p>
          <a:p>
            <a:r>
              <a:rPr lang="en-US" altLang="ko-KR" sz="1600" b="0" i="0" dirty="0">
                <a:effectLst/>
                <a:latin typeface="Inter"/>
              </a:rPr>
              <a:t>write-offs for more than 150 days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67FCF6D-69DD-47FF-9508-9BD98BFD1753}"/>
              </a:ext>
            </a:extLst>
          </p:cNvPr>
          <p:cNvSpPr txBox="1"/>
          <p:nvPr/>
        </p:nvSpPr>
        <p:spPr>
          <a:xfrm>
            <a:off x="7901996" y="1371585"/>
            <a:ext cx="18218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150" dirty="0">
                <a:solidFill>
                  <a:schemeClr val="bg1"/>
                </a:solidFill>
              </a:rPr>
              <a:t>Status &amp; Target</a:t>
            </a:r>
            <a:endParaRPr lang="ko-KR" altLang="en-US" sz="2200" spc="-150" dirty="0">
              <a:solidFill>
                <a:schemeClr val="bg1"/>
              </a:solidFill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E30C5D79-100A-47A9-A988-21B5278E75F9}"/>
              </a:ext>
            </a:extLst>
          </p:cNvPr>
          <p:cNvSpPr/>
          <p:nvPr/>
        </p:nvSpPr>
        <p:spPr>
          <a:xfrm>
            <a:off x="236563" y="8283196"/>
            <a:ext cx="1014670" cy="584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A028AB8-7A7A-4CA2-9CDE-CFF0A67FC841}"/>
              </a:ext>
            </a:extLst>
          </p:cNvPr>
          <p:cNvGrpSpPr/>
          <p:nvPr/>
        </p:nvGrpSpPr>
        <p:grpSpPr>
          <a:xfrm>
            <a:off x="4719" y="1280834"/>
            <a:ext cx="6233658" cy="4700975"/>
            <a:chOff x="128346" y="1074466"/>
            <a:chExt cx="6233658" cy="4700975"/>
          </a:xfrm>
        </p:grpSpPr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706C22E5-1E0A-4710-AA4A-A31564DDD9E7}"/>
                </a:ext>
              </a:extLst>
            </p:cNvPr>
            <p:cNvSpPr/>
            <p:nvPr/>
          </p:nvSpPr>
          <p:spPr>
            <a:xfrm>
              <a:off x="249719" y="2440009"/>
              <a:ext cx="1305615" cy="58477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EAB71099-B4BB-418F-B67E-6B7CD78E95EA}"/>
                </a:ext>
              </a:extLst>
            </p:cNvPr>
            <p:cNvSpPr/>
            <p:nvPr/>
          </p:nvSpPr>
          <p:spPr>
            <a:xfrm>
              <a:off x="252617" y="3122393"/>
              <a:ext cx="1305615" cy="58477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ADF571B9-86D6-4F2A-A692-624A3E9090D0}"/>
                </a:ext>
              </a:extLst>
            </p:cNvPr>
            <p:cNvSpPr/>
            <p:nvPr/>
          </p:nvSpPr>
          <p:spPr>
            <a:xfrm>
              <a:off x="249718" y="3814404"/>
              <a:ext cx="1305615" cy="58477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6BE8A939-7BA4-4FA7-8041-0E16AC2C2FA5}"/>
                </a:ext>
              </a:extLst>
            </p:cNvPr>
            <p:cNvSpPr/>
            <p:nvPr/>
          </p:nvSpPr>
          <p:spPr>
            <a:xfrm>
              <a:off x="252617" y="4506793"/>
              <a:ext cx="1305615" cy="58477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D6AE0B91-AB9E-47BE-8CCD-7FF832A7B229}"/>
                </a:ext>
              </a:extLst>
            </p:cNvPr>
            <p:cNvSpPr/>
            <p:nvPr/>
          </p:nvSpPr>
          <p:spPr>
            <a:xfrm>
              <a:off x="249717" y="5190666"/>
              <a:ext cx="1305615" cy="58477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90D1A2D4-D698-4CE1-82E4-DE6723E0E3D3}"/>
                </a:ext>
              </a:extLst>
            </p:cNvPr>
            <p:cNvSpPr/>
            <p:nvPr/>
          </p:nvSpPr>
          <p:spPr>
            <a:xfrm>
              <a:off x="4019861" y="3077691"/>
              <a:ext cx="2222972" cy="58477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445A5B33-DEDE-4A66-9161-25FEB5104E8C}"/>
                </a:ext>
              </a:extLst>
            </p:cNvPr>
            <p:cNvSpPr/>
            <p:nvPr/>
          </p:nvSpPr>
          <p:spPr>
            <a:xfrm>
              <a:off x="4019861" y="2444689"/>
              <a:ext cx="2222972" cy="58477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9423D27D-0078-48D8-831E-8B0EF55BB1DE}"/>
                </a:ext>
              </a:extLst>
            </p:cNvPr>
            <p:cNvSpPr/>
            <p:nvPr/>
          </p:nvSpPr>
          <p:spPr>
            <a:xfrm>
              <a:off x="4019861" y="1757938"/>
              <a:ext cx="2222972" cy="58477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ACD1DF12-B166-4642-AA3F-D2CAEF994968}"/>
                </a:ext>
              </a:extLst>
            </p:cNvPr>
            <p:cNvSpPr/>
            <p:nvPr/>
          </p:nvSpPr>
          <p:spPr>
            <a:xfrm>
              <a:off x="3995426" y="3761051"/>
              <a:ext cx="2222972" cy="58477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1F4C0C45-C28A-4D26-8648-5BE6BE5FB0AA}"/>
                </a:ext>
              </a:extLst>
            </p:cNvPr>
            <p:cNvSpPr/>
            <p:nvPr/>
          </p:nvSpPr>
          <p:spPr>
            <a:xfrm>
              <a:off x="1671335" y="2440009"/>
              <a:ext cx="2222972" cy="58477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4C879358-2173-4B35-BD1B-B8B2F1ACE1FE}"/>
                </a:ext>
              </a:extLst>
            </p:cNvPr>
            <p:cNvSpPr/>
            <p:nvPr/>
          </p:nvSpPr>
          <p:spPr>
            <a:xfrm>
              <a:off x="1658401" y="5171644"/>
              <a:ext cx="2222972" cy="58477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B392F8F5-14CD-4401-9606-106786C70175}"/>
                </a:ext>
              </a:extLst>
            </p:cNvPr>
            <p:cNvSpPr/>
            <p:nvPr/>
          </p:nvSpPr>
          <p:spPr>
            <a:xfrm>
              <a:off x="1673889" y="4479394"/>
              <a:ext cx="2222972" cy="58477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727A3167-324C-4DC0-AC38-0388350BAEB5}"/>
                </a:ext>
              </a:extLst>
            </p:cNvPr>
            <p:cNvSpPr/>
            <p:nvPr/>
          </p:nvSpPr>
          <p:spPr>
            <a:xfrm>
              <a:off x="1671335" y="3794826"/>
              <a:ext cx="2222972" cy="58477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C26B2A40-0527-4F9F-9CDA-48A50367C28C}"/>
                </a:ext>
              </a:extLst>
            </p:cNvPr>
            <p:cNvSpPr/>
            <p:nvPr/>
          </p:nvSpPr>
          <p:spPr>
            <a:xfrm>
              <a:off x="1672949" y="3096179"/>
              <a:ext cx="2222972" cy="58477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74A514CB-D108-4E8F-8138-A07FEB0C820D}"/>
                </a:ext>
              </a:extLst>
            </p:cNvPr>
            <p:cNvSpPr/>
            <p:nvPr/>
          </p:nvSpPr>
          <p:spPr>
            <a:xfrm>
              <a:off x="214955" y="1773566"/>
              <a:ext cx="1305615" cy="58477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EF8046-7977-459F-B224-2BB1F22E18D4}"/>
                </a:ext>
              </a:extLst>
            </p:cNvPr>
            <p:cNvSpPr txBox="1"/>
            <p:nvPr/>
          </p:nvSpPr>
          <p:spPr>
            <a:xfrm>
              <a:off x="299563" y="1884397"/>
              <a:ext cx="20201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-150" dirty="0">
                  <a:latin typeface="Inter"/>
                </a:rPr>
                <a:t>       Gender</a:t>
              </a:r>
            </a:p>
            <a:p>
              <a:endParaRPr lang="ko-KR" altLang="en-US" sz="1600" spc="-150" dirty="0">
                <a:latin typeface="Inter"/>
              </a:endParaRPr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495B919C-E983-4482-8134-D80FB5CBA031}"/>
                </a:ext>
              </a:extLst>
            </p:cNvPr>
            <p:cNvSpPr/>
            <p:nvPr/>
          </p:nvSpPr>
          <p:spPr>
            <a:xfrm>
              <a:off x="1679055" y="1790449"/>
              <a:ext cx="2222972" cy="58477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88A10FC-9925-45AA-A8A2-A39B1F166843}"/>
                </a:ext>
              </a:extLst>
            </p:cNvPr>
            <p:cNvSpPr txBox="1"/>
            <p:nvPr/>
          </p:nvSpPr>
          <p:spPr>
            <a:xfrm>
              <a:off x="2165395" y="5259963"/>
              <a:ext cx="9897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spc="-150" dirty="0">
                  <a:latin typeface="Inter"/>
                </a:rPr>
                <a:t>Is there a car</a:t>
              </a:r>
              <a:endParaRPr lang="ko-KR" altLang="en-US" sz="1600" spc="-150" dirty="0">
                <a:latin typeface="Inter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50F25F4-1D30-4D00-A9AB-7F1BF68C58BE}"/>
                </a:ext>
              </a:extLst>
            </p:cNvPr>
            <p:cNvSpPr txBox="1"/>
            <p:nvPr/>
          </p:nvSpPr>
          <p:spPr>
            <a:xfrm>
              <a:off x="1962615" y="1898915"/>
              <a:ext cx="13953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spc="-150" dirty="0">
                  <a:latin typeface="Inter"/>
                </a:rPr>
                <a:t> Is there a property</a:t>
              </a:r>
              <a:endParaRPr lang="ko-KR" altLang="en-US" sz="1600" spc="-150" dirty="0">
                <a:latin typeface="Inter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82BDF4B-2F45-4A7D-BAA5-5D0612909DD9}"/>
                </a:ext>
              </a:extLst>
            </p:cNvPr>
            <p:cNvSpPr txBox="1"/>
            <p:nvPr/>
          </p:nvSpPr>
          <p:spPr>
            <a:xfrm>
              <a:off x="4487762" y="3141363"/>
              <a:ext cx="11800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spc="-150" dirty="0">
                  <a:latin typeface="Inter"/>
                </a:rPr>
                <a:t>Annual income</a:t>
              </a:r>
              <a:endParaRPr lang="ko-KR" altLang="en-US" sz="1600" spc="-150" dirty="0">
                <a:latin typeface="Inter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2C6B2DA-C7A0-41D0-A99F-3B71B8FF2197}"/>
                </a:ext>
              </a:extLst>
            </p:cNvPr>
            <p:cNvSpPr txBox="1"/>
            <p:nvPr/>
          </p:nvSpPr>
          <p:spPr>
            <a:xfrm>
              <a:off x="4445282" y="2515102"/>
              <a:ext cx="13084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spc="-150" dirty="0">
                  <a:latin typeface="Inter"/>
                </a:rPr>
                <a:t> Income</a:t>
              </a:r>
              <a:r>
                <a:rPr lang="ko-KR" altLang="en-US" sz="1600" spc="-150" dirty="0">
                  <a:latin typeface="Inter"/>
                </a:rPr>
                <a:t> </a:t>
              </a:r>
              <a:r>
                <a:rPr lang="en-US" altLang="ko-KR" sz="1600" spc="-150" dirty="0">
                  <a:latin typeface="Inter"/>
                </a:rPr>
                <a:t>category</a:t>
              </a:r>
              <a:endParaRPr lang="ko-KR" altLang="en-US" sz="1600" spc="-150" dirty="0">
                <a:latin typeface="Inter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267DD85-0D31-4433-8BA3-879F7DA926F5}"/>
                </a:ext>
              </a:extLst>
            </p:cNvPr>
            <p:cNvSpPr txBox="1"/>
            <p:nvPr/>
          </p:nvSpPr>
          <p:spPr>
            <a:xfrm>
              <a:off x="230669" y="5239013"/>
              <a:ext cx="1223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spc="-150" dirty="0">
                  <a:latin typeface="Inter"/>
                </a:rPr>
                <a:t> Education Level</a:t>
              </a:r>
              <a:endParaRPr lang="ko-KR" altLang="en-US" sz="1600" spc="-150" dirty="0">
                <a:latin typeface="Inter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C3E6EAF-97AB-4C79-8A96-0B445264ECC5}"/>
                </a:ext>
              </a:extLst>
            </p:cNvPr>
            <p:cNvSpPr txBox="1"/>
            <p:nvPr/>
          </p:nvSpPr>
          <p:spPr>
            <a:xfrm>
              <a:off x="298572" y="3868173"/>
              <a:ext cx="10875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spc="-150" dirty="0">
                  <a:latin typeface="Inter"/>
                </a:rPr>
                <a:t> Marital status</a:t>
              </a:r>
              <a:endParaRPr lang="ko-KR" altLang="en-US" sz="1600" spc="-150" dirty="0">
                <a:latin typeface="Inter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8131043-8771-448B-BBDD-2FB2753D1BE4}"/>
                </a:ext>
              </a:extLst>
            </p:cNvPr>
            <p:cNvSpPr txBox="1"/>
            <p:nvPr/>
          </p:nvSpPr>
          <p:spPr>
            <a:xfrm>
              <a:off x="332778" y="4535328"/>
              <a:ext cx="10249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spc="-150" dirty="0">
                  <a:latin typeface="Inter"/>
                </a:rPr>
                <a:t> Way of living</a:t>
              </a:r>
              <a:endParaRPr lang="ko-KR" altLang="en-US" sz="1600" spc="-150" dirty="0">
                <a:latin typeface="Inter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463AF6E-A67D-47E2-A441-4F62D61255D9}"/>
                </a:ext>
              </a:extLst>
            </p:cNvPr>
            <p:cNvSpPr txBox="1"/>
            <p:nvPr/>
          </p:nvSpPr>
          <p:spPr>
            <a:xfrm>
              <a:off x="386239" y="2600871"/>
              <a:ext cx="8685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spc="-150" dirty="0">
                  <a:latin typeface="Inter"/>
                </a:rPr>
                <a:t>     Birthday</a:t>
              </a:r>
            </a:p>
            <a:p>
              <a:endParaRPr lang="ko-KR" altLang="en-US" sz="1600" spc="-150" dirty="0">
                <a:latin typeface="Inter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EA8BCBC-77A3-4E19-A800-42EA8EF82E56}"/>
                </a:ext>
              </a:extLst>
            </p:cNvPr>
            <p:cNvSpPr txBox="1"/>
            <p:nvPr/>
          </p:nvSpPr>
          <p:spPr>
            <a:xfrm>
              <a:off x="3958782" y="3847989"/>
              <a:ext cx="24032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i="0" dirty="0">
                  <a:effectLst/>
                  <a:latin typeface="Inter"/>
                </a:rPr>
                <a:t>Start date of employment</a:t>
              </a:r>
              <a:endParaRPr lang="ko-KR" altLang="en-US" sz="1600" spc="-150" dirty="0">
                <a:latin typeface="Inter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E01DAA6-8588-462B-B82C-B4925E7A61EF}"/>
                </a:ext>
              </a:extLst>
            </p:cNvPr>
            <p:cNvSpPr txBox="1"/>
            <p:nvPr/>
          </p:nvSpPr>
          <p:spPr>
            <a:xfrm>
              <a:off x="1741919" y="2563120"/>
              <a:ext cx="22399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i="0" dirty="0">
                  <a:effectLst/>
                  <a:latin typeface="Inter"/>
                </a:rPr>
                <a:t>Is there a mobile phone</a:t>
              </a:r>
              <a:endParaRPr lang="ko-KR" altLang="en-US" sz="1600" spc="-150" dirty="0">
                <a:latin typeface="Inter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0A6C10E-B606-4287-8623-B147B318E40E}"/>
                </a:ext>
              </a:extLst>
            </p:cNvPr>
            <p:cNvSpPr txBox="1"/>
            <p:nvPr/>
          </p:nvSpPr>
          <p:spPr>
            <a:xfrm>
              <a:off x="1767753" y="4611743"/>
              <a:ext cx="20042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i="0" dirty="0">
                  <a:effectLst/>
                  <a:latin typeface="Inter"/>
                </a:rPr>
                <a:t>Is there a work phone</a:t>
              </a:r>
              <a:endParaRPr lang="ko-KR" altLang="en-US" sz="1600" spc="-150" dirty="0">
                <a:latin typeface="Inter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F95EEF6-4E3F-4536-BB70-67E43D65416C}"/>
                </a:ext>
              </a:extLst>
            </p:cNvPr>
            <p:cNvSpPr txBox="1"/>
            <p:nvPr/>
          </p:nvSpPr>
          <p:spPr>
            <a:xfrm>
              <a:off x="1962615" y="3903600"/>
              <a:ext cx="15890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i="0" dirty="0">
                  <a:effectLst/>
                  <a:latin typeface="Inter"/>
                </a:rPr>
                <a:t>Is there a phone</a:t>
              </a:r>
              <a:endParaRPr lang="ko-KR" altLang="en-US" sz="1600" spc="-150" dirty="0">
                <a:latin typeface="Inter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C061B19-37D3-4E57-8E6C-52DBA682F70C}"/>
                </a:ext>
              </a:extLst>
            </p:cNvPr>
            <p:cNvSpPr txBox="1"/>
            <p:nvPr/>
          </p:nvSpPr>
          <p:spPr>
            <a:xfrm>
              <a:off x="1955857" y="3219449"/>
              <a:ext cx="15685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i="0" dirty="0">
                  <a:effectLst/>
                  <a:latin typeface="Inter"/>
                </a:rPr>
                <a:t>Is there an email</a:t>
              </a:r>
              <a:endParaRPr lang="ko-KR" altLang="en-US" sz="1600" spc="-150" dirty="0">
                <a:latin typeface="Inter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DD5B39E-62B7-408A-8BC3-D6B3BB31A644}"/>
                </a:ext>
              </a:extLst>
            </p:cNvPr>
            <p:cNvSpPr txBox="1"/>
            <p:nvPr/>
          </p:nvSpPr>
          <p:spPr>
            <a:xfrm>
              <a:off x="4531235" y="1884641"/>
              <a:ext cx="11365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i="0" dirty="0">
                  <a:effectLst/>
                  <a:latin typeface="Inter"/>
                </a:rPr>
                <a:t>Occupation</a:t>
              </a:r>
              <a:endParaRPr lang="ko-KR" altLang="en-US" sz="1600" spc="-150" dirty="0">
                <a:latin typeface="Inter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A06A8B7-E8B0-4DE1-A0CF-58338AFA7A48}"/>
                </a:ext>
              </a:extLst>
            </p:cNvPr>
            <p:cNvSpPr txBox="1"/>
            <p:nvPr/>
          </p:nvSpPr>
          <p:spPr>
            <a:xfrm>
              <a:off x="128346" y="3160287"/>
              <a:ext cx="1626599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i="0" dirty="0">
                  <a:effectLst/>
                  <a:latin typeface="Inter"/>
                </a:rPr>
                <a:t>      </a:t>
              </a:r>
              <a:r>
                <a:rPr lang="en-US" altLang="ko-KR" sz="1400" i="0" dirty="0">
                  <a:effectLst/>
                  <a:latin typeface="Inter"/>
                </a:rPr>
                <a:t>Family size</a:t>
              </a:r>
            </a:p>
            <a:p>
              <a:r>
                <a:rPr lang="en-US" altLang="ko-KR" sz="1400" i="0" dirty="0">
                  <a:effectLst/>
                  <a:latin typeface="Inter"/>
                </a:rPr>
                <a:t>Number of Children</a:t>
              </a:r>
            </a:p>
            <a:p>
              <a:endParaRPr lang="en-US" altLang="ko-KR" sz="1600" i="0" dirty="0">
                <a:effectLst/>
                <a:latin typeface="Inter"/>
              </a:endParaRPr>
            </a:p>
            <a:p>
              <a:endParaRPr lang="ko-KR" altLang="en-US" sz="1600" spc="-150" dirty="0">
                <a:latin typeface="Inter"/>
              </a:endParaRPr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961B7508-7BCD-420A-BAA4-7D1A1E5FFD99}"/>
                </a:ext>
              </a:extLst>
            </p:cNvPr>
            <p:cNvSpPr/>
            <p:nvPr/>
          </p:nvSpPr>
          <p:spPr>
            <a:xfrm>
              <a:off x="230669" y="1085525"/>
              <a:ext cx="1324665" cy="58691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925CEE76-4D15-47D0-A89E-E4BA0EC58BD8}"/>
                </a:ext>
              </a:extLst>
            </p:cNvPr>
            <p:cNvSpPr/>
            <p:nvPr/>
          </p:nvSpPr>
          <p:spPr>
            <a:xfrm>
              <a:off x="4018333" y="1074466"/>
              <a:ext cx="2235192" cy="58691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Income/job</a:t>
              </a:r>
              <a:endParaRPr lang="ko-KR" altLang="en-US" dirty="0"/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58BFE978-46E2-4C5B-8BC9-80D9D2693F23}"/>
                </a:ext>
              </a:extLst>
            </p:cNvPr>
            <p:cNvSpPr/>
            <p:nvPr/>
          </p:nvSpPr>
          <p:spPr>
            <a:xfrm>
              <a:off x="1652290" y="1089663"/>
              <a:ext cx="2235192" cy="58691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Privately Owning</a:t>
              </a:r>
              <a:endParaRPr lang="ko-KR" alt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8B4DFAD-C041-4A1C-A7D0-1E71A291529B}"/>
                </a:ext>
              </a:extLst>
            </p:cNvPr>
            <p:cNvSpPr txBox="1"/>
            <p:nvPr/>
          </p:nvSpPr>
          <p:spPr>
            <a:xfrm>
              <a:off x="237848" y="1169288"/>
              <a:ext cx="12827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spc="-150" dirty="0">
                  <a:solidFill>
                    <a:schemeClr val="bg1"/>
                  </a:solidFill>
                </a:rPr>
                <a:t>Personnel</a:t>
              </a:r>
              <a:endParaRPr lang="ko-KR" altLang="en-US" sz="2200" spc="-150" dirty="0">
                <a:solidFill>
                  <a:schemeClr val="bg1"/>
                </a:solidFill>
              </a:endParaRPr>
            </a:p>
          </p:txBody>
        </p:sp>
      </p:grp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9793C109-23B8-43B1-BDDE-EB937BF4700B}"/>
              </a:ext>
            </a:extLst>
          </p:cNvPr>
          <p:cNvSpPr/>
          <p:nvPr/>
        </p:nvSpPr>
        <p:spPr>
          <a:xfrm>
            <a:off x="6251009" y="4134192"/>
            <a:ext cx="5123820" cy="84635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spc="-150" dirty="0">
              <a:solidFill>
                <a:schemeClr val="bg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765C886-E34D-4AF9-846A-FD9181BA60FC}"/>
              </a:ext>
            </a:extLst>
          </p:cNvPr>
          <p:cNvSpPr txBox="1"/>
          <p:nvPr/>
        </p:nvSpPr>
        <p:spPr>
          <a:xfrm>
            <a:off x="6444731" y="4247858"/>
            <a:ext cx="64469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0" dirty="0">
                <a:effectLst/>
                <a:latin typeface="Inter"/>
              </a:rPr>
              <a:t>C: paid off that month </a:t>
            </a:r>
          </a:p>
          <a:p>
            <a:r>
              <a:rPr lang="en-US" altLang="ko-KR" sz="1600" b="0" i="0" dirty="0">
                <a:effectLst/>
                <a:latin typeface="Inter"/>
              </a:rPr>
              <a:t>X: No loan for the month</a:t>
            </a:r>
            <a:endParaRPr lang="ko-KR" altLang="en-US" sz="1600" spc="-150" dirty="0">
              <a:solidFill>
                <a:schemeClr val="bg1"/>
              </a:solidFill>
            </a:endParaRPr>
          </a:p>
        </p:txBody>
      </p:sp>
      <p:sp>
        <p:nvSpPr>
          <p:cNvPr id="97" name="오른쪽 중괄호 96">
            <a:extLst>
              <a:ext uri="{FF2B5EF4-FFF2-40B4-BE49-F238E27FC236}">
                <a16:creationId xmlns:a16="http://schemas.microsoft.com/office/drawing/2014/main" id="{C89F9752-3D8D-43F9-9904-7CD7D273299C}"/>
              </a:ext>
            </a:extLst>
          </p:cNvPr>
          <p:cNvSpPr/>
          <p:nvPr/>
        </p:nvSpPr>
        <p:spPr>
          <a:xfrm>
            <a:off x="9090125" y="2067099"/>
            <a:ext cx="660400" cy="1897747"/>
          </a:xfrm>
          <a:prstGeom prst="rightBrace">
            <a:avLst>
              <a:gd name="adj1" fmla="val 116025"/>
              <a:gd name="adj2" fmla="val 50000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오른쪽 중괄호 97">
            <a:extLst>
              <a:ext uri="{FF2B5EF4-FFF2-40B4-BE49-F238E27FC236}">
                <a16:creationId xmlns:a16="http://schemas.microsoft.com/office/drawing/2014/main" id="{E5E81CCC-0372-46C3-B60C-33C4871980DA}"/>
              </a:ext>
            </a:extLst>
          </p:cNvPr>
          <p:cNvSpPr/>
          <p:nvPr/>
        </p:nvSpPr>
        <p:spPr>
          <a:xfrm>
            <a:off x="8621132" y="4268042"/>
            <a:ext cx="301280" cy="586914"/>
          </a:xfrm>
          <a:prstGeom prst="rightBrace">
            <a:avLst>
              <a:gd name="adj1" fmla="val 116025"/>
              <a:gd name="adj2" fmla="val 47088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7BD3A2-3314-4815-B547-4403E604B9F8}"/>
              </a:ext>
            </a:extLst>
          </p:cNvPr>
          <p:cNvSpPr txBox="1"/>
          <p:nvPr/>
        </p:nvSpPr>
        <p:spPr>
          <a:xfrm>
            <a:off x="9793093" y="2702202"/>
            <a:ext cx="1745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OVERDUE : 1</a:t>
            </a:r>
          </a:p>
          <a:p>
            <a:r>
              <a:rPr lang="en-US" altLang="ko-KR" b="1" dirty="0"/>
              <a:t>(BAD)</a:t>
            </a:r>
            <a:endParaRPr lang="ko-KR" altLang="en-US" b="1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36C7A65-BBB5-4770-A55E-96155C59005A}"/>
              </a:ext>
            </a:extLst>
          </p:cNvPr>
          <p:cNvSpPr txBox="1"/>
          <p:nvPr/>
        </p:nvSpPr>
        <p:spPr>
          <a:xfrm>
            <a:off x="9002399" y="4217079"/>
            <a:ext cx="2292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NOT-OVERDUE : 0</a:t>
            </a:r>
          </a:p>
          <a:p>
            <a:r>
              <a:rPr lang="en-US" altLang="ko-KR" b="1" dirty="0"/>
              <a:t>(GOOD)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3100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A7A561-C0CC-49E4-868E-B6A83152023F}"/>
              </a:ext>
            </a:extLst>
          </p:cNvPr>
          <p:cNvSpPr txBox="1"/>
          <p:nvPr/>
        </p:nvSpPr>
        <p:spPr>
          <a:xfrm>
            <a:off x="643862" y="233544"/>
            <a:ext cx="1691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dirty="0">
                <a:solidFill>
                  <a:schemeClr val="tx2">
                    <a:lumMod val="75000"/>
                  </a:schemeClr>
                </a:solidFill>
              </a:rPr>
              <a:t>데이터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E2B29D5-1CF2-4A86-B492-DC682A181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602" y="1861686"/>
            <a:ext cx="4718164" cy="308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7D8DEE-0E97-40DB-A873-E81E5364241C}"/>
              </a:ext>
            </a:extLst>
          </p:cNvPr>
          <p:cNvSpPr txBox="1"/>
          <p:nvPr/>
        </p:nvSpPr>
        <p:spPr>
          <a:xfrm>
            <a:off x="2770718" y="1171502"/>
            <a:ext cx="1745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OVERDUE : 1</a:t>
            </a:r>
          </a:p>
          <a:p>
            <a:r>
              <a:rPr lang="en-US" altLang="ko-KR" b="1" dirty="0"/>
              <a:t>(BAD)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ADAC7E-87F2-4677-B7B2-DF4C40A8FE27}"/>
              </a:ext>
            </a:extLst>
          </p:cNvPr>
          <p:cNvSpPr txBox="1"/>
          <p:nvPr/>
        </p:nvSpPr>
        <p:spPr>
          <a:xfrm>
            <a:off x="478276" y="1190347"/>
            <a:ext cx="2292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NOT-OVERDUE : 0</a:t>
            </a:r>
          </a:p>
          <a:p>
            <a:r>
              <a:rPr lang="en-US" altLang="ko-KR" b="1" dirty="0"/>
              <a:t>(GOOD)</a:t>
            </a:r>
            <a:endParaRPr lang="ko-KR" altLang="en-US" b="1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6AA12AE-AC65-4A74-BEEF-62D0B164A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780" y="1753817"/>
            <a:ext cx="4895003" cy="324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071065D0-B6F5-417F-AFCD-45D52BE89753}"/>
              </a:ext>
            </a:extLst>
          </p:cNvPr>
          <p:cNvSpPr/>
          <p:nvPr/>
        </p:nvSpPr>
        <p:spPr>
          <a:xfrm>
            <a:off x="5044866" y="3005983"/>
            <a:ext cx="1834497" cy="84603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76D9A6-8CC2-4C67-9178-66AF9587CAB3}"/>
              </a:ext>
            </a:extLst>
          </p:cNvPr>
          <p:cNvSpPr txBox="1"/>
          <p:nvPr/>
        </p:nvSpPr>
        <p:spPr>
          <a:xfrm>
            <a:off x="7618877" y="5047598"/>
            <a:ext cx="644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i="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BaseLine</a:t>
            </a:r>
            <a:r>
              <a:rPr lang="en-US" altLang="ko-KR" sz="24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Accuracy: 0.5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80C7B0-8375-41FF-8EA9-DB75902014B0}"/>
              </a:ext>
            </a:extLst>
          </p:cNvPr>
          <p:cNvSpPr txBox="1"/>
          <p:nvPr/>
        </p:nvSpPr>
        <p:spPr>
          <a:xfrm>
            <a:off x="776956" y="4963222"/>
            <a:ext cx="74775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</a:rPr>
              <a:t>BaseLine</a:t>
            </a:r>
            <a:r>
              <a:rPr lang="en-US" altLang="ko-KR" sz="2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</a:rPr>
              <a:t> Accuracy: 0.88</a:t>
            </a:r>
            <a:endParaRPr lang="ko-KR" altLang="en-US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B8D03F-8779-4F48-8BC1-CD325F36B8FB}"/>
              </a:ext>
            </a:extLst>
          </p:cNvPr>
          <p:cNvSpPr txBox="1"/>
          <p:nvPr/>
        </p:nvSpPr>
        <p:spPr>
          <a:xfrm>
            <a:off x="1182882" y="5448803"/>
            <a:ext cx="3392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Target Data : </a:t>
            </a:r>
            <a:r>
              <a:rPr lang="en-US" altLang="ko-KR" b="1" dirty="0">
                <a:solidFill>
                  <a:srgbClr val="FF0000"/>
                </a:solidFill>
              </a:rPr>
              <a:t>Imbalance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1355FEA4-6119-4DEF-83B5-590F7697EDDC}"/>
              </a:ext>
            </a:extLst>
          </p:cNvPr>
          <p:cNvSpPr/>
          <p:nvPr/>
        </p:nvSpPr>
        <p:spPr>
          <a:xfrm>
            <a:off x="5059522" y="5104183"/>
            <a:ext cx="1914258" cy="40011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08FD32-C6C4-4846-A14D-76747A4CE830}"/>
              </a:ext>
            </a:extLst>
          </p:cNvPr>
          <p:cNvSpPr txBox="1"/>
          <p:nvPr/>
        </p:nvSpPr>
        <p:spPr>
          <a:xfrm>
            <a:off x="4833548" y="3822844"/>
            <a:ext cx="2785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</a:rPr>
              <a:t>Balancing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632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B8C4CE-E5F2-4F7F-ABAE-AA064BF83619}"/>
              </a:ext>
            </a:extLst>
          </p:cNvPr>
          <p:cNvSpPr txBox="1"/>
          <p:nvPr/>
        </p:nvSpPr>
        <p:spPr>
          <a:xfrm>
            <a:off x="830815" y="249401"/>
            <a:ext cx="4095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dirty="0">
                <a:solidFill>
                  <a:schemeClr val="tx2">
                    <a:lumMod val="75000"/>
                  </a:schemeClr>
                </a:solidFill>
              </a:rPr>
              <a:t>모델 학습 및 결과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15AE52E-84FD-427B-A4BC-2E9AD7F87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62" y="2095500"/>
            <a:ext cx="303847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4F4C388-122D-4ADE-A003-C337090EC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395" y="2095500"/>
            <a:ext cx="303847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0C86F012-B450-4E8E-8BEA-3CE3B050D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716" y="2095500"/>
            <a:ext cx="303847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A906DE6-4B85-4770-B1D6-0D37DA759B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508089"/>
              </p:ext>
            </p:extLst>
          </p:nvPr>
        </p:nvGraphicFramePr>
        <p:xfrm>
          <a:off x="338537" y="4982711"/>
          <a:ext cx="3429000" cy="1047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81644196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5285192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54221327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64924677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329143608"/>
                    </a:ext>
                  </a:extLst>
                </a:gridCol>
              </a:tblGrid>
              <a:tr h="209550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Decision Tree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112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Precision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Recall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F1-Score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Accuracy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435476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0.63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0.96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0.76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9946649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0.89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0.39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0.54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631149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0.68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64862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6AB8A09-2A4D-4981-B150-D0ABCB441F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01532"/>
              </p:ext>
            </p:extLst>
          </p:nvPr>
        </p:nvGraphicFramePr>
        <p:xfrm>
          <a:off x="8400433" y="5009979"/>
          <a:ext cx="3429000" cy="1047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9414059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18887247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3172437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37383212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592446587"/>
                    </a:ext>
                  </a:extLst>
                </a:gridCol>
              </a:tblGrid>
              <a:tr h="209550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Random Forest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639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Precision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Recall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F1-Score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Accuracy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0728433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0.74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0.92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0.82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7433489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0.89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0.66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0.76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2832794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0.79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85281323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D31BEFB-94FD-4AEF-8763-8D86196F35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964738"/>
              </p:ext>
            </p:extLst>
          </p:nvPr>
        </p:nvGraphicFramePr>
        <p:xfrm>
          <a:off x="4496453" y="5002053"/>
          <a:ext cx="3429000" cy="1047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62741985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06577671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58366686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51369658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076708529"/>
                    </a:ext>
                  </a:extLst>
                </a:gridCol>
              </a:tblGrid>
              <a:tr h="209550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XGBoost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371027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Precision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Recall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F1-Score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Accuracy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902454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0.8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0.98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0.88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4825163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0.97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0.74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0.84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244197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0.86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9363272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ABAF438-81C5-4357-B27A-4137C7A89D64}"/>
              </a:ext>
            </a:extLst>
          </p:cNvPr>
          <p:cNvSpPr txBox="1"/>
          <p:nvPr/>
        </p:nvSpPr>
        <p:spPr>
          <a:xfrm>
            <a:off x="1049847" y="1541582"/>
            <a:ext cx="292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Decision Tree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39DAF9-2599-4169-8D2F-5FF25469EA73}"/>
              </a:ext>
            </a:extLst>
          </p:cNvPr>
          <p:cNvSpPr txBox="1"/>
          <p:nvPr/>
        </p:nvSpPr>
        <p:spPr>
          <a:xfrm>
            <a:off x="8821701" y="1541581"/>
            <a:ext cx="292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Random Forest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DD7972-3C32-400A-AE94-8BDA6577B7BD}"/>
              </a:ext>
            </a:extLst>
          </p:cNvPr>
          <p:cNvSpPr txBox="1"/>
          <p:nvPr/>
        </p:nvSpPr>
        <p:spPr>
          <a:xfrm>
            <a:off x="5324243" y="1541582"/>
            <a:ext cx="292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>
                    <a:lumMod val="50000"/>
                  </a:schemeClr>
                </a:solidFill>
              </a:rPr>
              <a:t>XGBoost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BF13A2-7802-4576-80A6-6041BE735343}"/>
              </a:ext>
            </a:extLst>
          </p:cNvPr>
          <p:cNvSpPr txBox="1"/>
          <p:nvPr/>
        </p:nvSpPr>
        <p:spPr>
          <a:xfrm>
            <a:off x="5078892" y="121447"/>
            <a:ext cx="7485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Pecision</a:t>
            </a:r>
            <a:r>
              <a:rPr lang="en-US" altLang="ko-KR" sz="1200" dirty="0"/>
              <a:t> : </a:t>
            </a:r>
            <a:r>
              <a:rPr lang="ko-KR" altLang="en-US" sz="1200" dirty="0"/>
              <a:t>값이 </a:t>
            </a: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-apple-system"/>
              </a:rPr>
              <a:t>높다는것은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-apple-system"/>
              </a:rPr>
              <a:t> 알고리즘이 </a:t>
            </a: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-apple-system"/>
              </a:rPr>
              <a:t>관련있는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-apple-system"/>
              </a:rPr>
              <a:t> 결과를 그렇지 </a:t>
            </a: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-apple-system"/>
              </a:rPr>
              <a:t>못한것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-apple-system"/>
              </a:rPr>
              <a:t> 대비 충분히 맞</a:t>
            </a:r>
            <a:r>
              <a:rPr lang="ko-KR" altLang="en-US" sz="1200" dirty="0">
                <a:solidFill>
                  <a:srgbClr val="212529"/>
                </a:solidFill>
                <a:latin typeface="-apple-system"/>
              </a:rPr>
              <a:t>춤</a:t>
            </a:r>
            <a:endParaRPr lang="en-US" altLang="ko-KR" sz="1200" dirty="0"/>
          </a:p>
          <a:p>
            <a:r>
              <a:rPr lang="en-US" altLang="ko-KR" sz="1200" dirty="0"/>
              <a:t>Recall : 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-apple-system"/>
              </a:rPr>
              <a:t> 알고리즘이 </a:t>
            </a: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-apple-system"/>
              </a:rPr>
              <a:t>관련있는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-apple-system"/>
              </a:rPr>
              <a:t> 결과를 최대한 많이 가져왔다는 의미</a:t>
            </a:r>
            <a:endParaRPr lang="en-US" altLang="ko-KR" sz="12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en-US" altLang="ko-KR" sz="1200" dirty="0"/>
              <a:t>F1-Score:</a:t>
            </a:r>
            <a:r>
              <a:rPr lang="ko-KR" altLang="en-US" sz="1200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en-US" altLang="ko-KR" sz="1200" b="0" i="0" dirty="0">
                <a:solidFill>
                  <a:srgbClr val="222426"/>
                </a:solidFill>
                <a:effectLst/>
                <a:latin typeface="-apple-system"/>
              </a:rPr>
              <a:t>1</a:t>
            </a:r>
            <a:r>
              <a:rPr lang="ko-KR" altLang="en-US" sz="1200" b="0" i="0" dirty="0">
                <a:solidFill>
                  <a:srgbClr val="222426"/>
                </a:solidFill>
                <a:effectLst/>
                <a:latin typeface="-apple-system"/>
              </a:rPr>
              <a:t>에 </a:t>
            </a:r>
            <a:r>
              <a:rPr lang="ko-KR" altLang="en-US" sz="1200" dirty="0">
                <a:solidFill>
                  <a:srgbClr val="222426"/>
                </a:solidFill>
                <a:latin typeface="-apple-system"/>
              </a:rPr>
              <a:t>가까울 수록</a:t>
            </a:r>
            <a:r>
              <a:rPr lang="ko-KR" altLang="en-US" sz="1200" b="0" i="0" dirty="0">
                <a:solidFill>
                  <a:srgbClr val="222426"/>
                </a:solidFill>
                <a:effectLst/>
                <a:latin typeface="-apple-system"/>
              </a:rPr>
              <a:t> 최적의 </a:t>
            </a:r>
            <a:r>
              <a:rPr lang="en-US" altLang="ko-KR" sz="1200" b="0" i="0" dirty="0">
                <a:solidFill>
                  <a:srgbClr val="222426"/>
                </a:solidFill>
                <a:effectLst/>
                <a:latin typeface="-apple-system"/>
              </a:rPr>
              <a:t>Precision</a:t>
            </a:r>
            <a:r>
              <a:rPr lang="ko-KR" altLang="en-US" sz="1200" b="0" i="0" dirty="0">
                <a:solidFill>
                  <a:srgbClr val="222426"/>
                </a:solidFill>
                <a:effectLst/>
                <a:latin typeface="-apple-system"/>
              </a:rPr>
              <a:t>과 </a:t>
            </a:r>
            <a:r>
              <a:rPr lang="en-US" altLang="ko-KR" sz="1200" b="0" i="0" dirty="0">
                <a:solidFill>
                  <a:srgbClr val="222426"/>
                </a:solidFill>
                <a:effectLst/>
                <a:latin typeface="-apple-system"/>
              </a:rPr>
              <a:t>Recall</a:t>
            </a:r>
            <a:r>
              <a:rPr lang="ko-KR" altLang="en-US" sz="1200" b="0" i="0" dirty="0">
                <a:solidFill>
                  <a:srgbClr val="222426"/>
                </a:solidFill>
                <a:effectLst/>
                <a:latin typeface="-apple-system"/>
              </a:rPr>
              <a:t>을 의미</a:t>
            </a:r>
            <a:endParaRPr lang="en-US" altLang="ko-KR" sz="1200" b="0" i="0" dirty="0">
              <a:solidFill>
                <a:srgbClr val="222426"/>
              </a:solidFill>
              <a:effectLst/>
              <a:latin typeface="-apple-system"/>
            </a:endParaRPr>
          </a:p>
          <a:p>
            <a:r>
              <a:rPr lang="en-US" altLang="ko-KR" sz="1200" dirty="0"/>
              <a:t>Accuracy : </a:t>
            </a:r>
            <a:r>
              <a:rPr lang="ko-KR" altLang="en-US" sz="1200" dirty="0">
                <a:solidFill>
                  <a:srgbClr val="222426"/>
                </a:solidFill>
                <a:latin typeface="-apple-system"/>
              </a:rPr>
              <a:t>전체 표본 중 정확히 분류된 표본의 수</a:t>
            </a:r>
            <a:endParaRPr lang="en-US" altLang="ko-KR" sz="1200" b="0" i="0" dirty="0">
              <a:solidFill>
                <a:srgbClr val="222426"/>
              </a:solidFill>
              <a:effectLst/>
              <a:latin typeface="-apple-system"/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9011AD80-CDB8-4E97-A90F-A2935C5A9F57}"/>
              </a:ext>
            </a:extLst>
          </p:cNvPr>
          <p:cNvSpPr/>
          <p:nvPr/>
        </p:nvSpPr>
        <p:spPr>
          <a:xfrm>
            <a:off x="4258615" y="1414069"/>
            <a:ext cx="3904679" cy="5221480"/>
          </a:xfrm>
          <a:prstGeom prst="frame">
            <a:avLst>
              <a:gd name="adj1" fmla="val 184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2125E8-4549-409D-A038-B3FFFE797C9E}"/>
              </a:ext>
            </a:extLst>
          </p:cNvPr>
          <p:cNvSpPr/>
          <p:nvPr/>
        </p:nvSpPr>
        <p:spPr>
          <a:xfrm>
            <a:off x="5234875" y="5951772"/>
            <a:ext cx="20313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BEST</a:t>
            </a:r>
          </a:p>
        </p:txBody>
      </p:sp>
    </p:spTree>
    <p:extLst>
      <p:ext uri="{BB962C8B-B14F-4D97-AF65-F5344CB8AC3E}">
        <p14:creationId xmlns:p14="http://schemas.microsoft.com/office/powerpoint/2010/main" val="697110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05B7C2-D804-4C16-994C-6519D83DDF7F}"/>
              </a:ext>
            </a:extLst>
          </p:cNvPr>
          <p:cNvSpPr txBox="1"/>
          <p:nvPr/>
        </p:nvSpPr>
        <p:spPr>
          <a:xfrm>
            <a:off x="659701" y="160789"/>
            <a:ext cx="2938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300" dirty="0">
                <a:solidFill>
                  <a:schemeClr val="tx2">
                    <a:lumMod val="75000"/>
                  </a:schemeClr>
                </a:solidFill>
              </a:rPr>
              <a:t>모델의 성능 비교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1D8BE67-1EBE-4F95-A8FA-83FA7657F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04" y="1606411"/>
            <a:ext cx="36766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FF107DBD-9D53-47F9-957A-9C213CC9C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198" y="1606411"/>
            <a:ext cx="36766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60E6CB21-29CE-4E7C-AC46-8285292DE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856" y="1606411"/>
            <a:ext cx="36766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7B91C0-965D-4A23-AB5A-9838A7DF89EB}"/>
              </a:ext>
            </a:extLst>
          </p:cNvPr>
          <p:cNvSpPr txBox="1"/>
          <p:nvPr/>
        </p:nvSpPr>
        <p:spPr>
          <a:xfrm>
            <a:off x="877925" y="1144746"/>
            <a:ext cx="292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Decision Tree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4AE863-3C8C-4402-AF18-181DD5BC63D6}"/>
              </a:ext>
            </a:extLst>
          </p:cNvPr>
          <p:cNvSpPr txBox="1"/>
          <p:nvPr/>
        </p:nvSpPr>
        <p:spPr>
          <a:xfrm>
            <a:off x="8976520" y="1144746"/>
            <a:ext cx="292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>
                    <a:lumMod val="50000"/>
                  </a:schemeClr>
                </a:solidFill>
              </a:rPr>
              <a:t>XGBoost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F91F5F-3775-48B9-91C9-F3073B95C461}"/>
              </a:ext>
            </a:extLst>
          </p:cNvPr>
          <p:cNvSpPr txBox="1"/>
          <p:nvPr/>
        </p:nvSpPr>
        <p:spPr>
          <a:xfrm>
            <a:off x="4635685" y="1144746"/>
            <a:ext cx="292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Random Forest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3E55B09-F9C7-431A-8CCE-B9D2A144603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404" y="4254361"/>
            <a:ext cx="571500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40CB39-2A7C-4816-B53B-DB8A91893310}"/>
              </a:ext>
            </a:extLst>
          </p:cNvPr>
          <p:cNvSpPr txBox="1"/>
          <p:nvPr/>
        </p:nvSpPr>
        <p:spPr>
          <a:xfrm>
            <a:off x="3798554" y="6454636"/>
            <a:ext cx="7158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이미지 출처 </a:t>
            </a:r>
            <a:r>
              <a:rPr lang="en-US" altLang="ko-KR" sz="1200" dirty="0"/>
              <a:t>:</a:t>
            </a:r>
            <a:r>
              <a:rPr lang="ko-KR" altLang="en-US" sz="1200" dirty="0"/>
              <a:t>https://angeloyeo.github.io/2020/08/05/ROC.html</a:t>
            </a:r>
          </a:p>
        </p:txBody>
      </p:sp>
    </p:spTree>
    <p:extLst>
      <p:ext uri="{BB962C8B-B14F-4D97-AF65-F5344CB8AC3E}">
        <p14:creationId xmlns:p14="http://schemas.microsoft.com/office/powerpoint/2010/main" val="206033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2D8993-73B4-4BFC-9AB9-A6CFB4A03204}"/>
              </a:ext>
            </a:extLst>
          </p:cNvPr>
          <p:cNvSpPr/>
          <p:nvPr/>
        </p:nvSpPr>
        <p:spPr>
          <a:xfrm>
            <a:off x="3683171" y="1340769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459B5A-014C-4ABF-AEE2-1C9DD42063BA}"/>
              </a:ext>
            </a:extLst>
          </p:cNvPr>
          <p:cNvSpPr txBox="1"/>
          <p:nvPr/>
        </p:nvSpPr>
        <p:spPr>
          <a:xfrm>
            <a:off x="584200" y="152400"/>
            <a:ext cx="3294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>
                <a:solidFill>
                  <a:schemeClr val="tx2">
                    <a:lumMod val="75000"/>
                  </a:schemeClr>
                </a:solidFill>
              </a:rPr>
              <a:t>Feature Importance</a:t>
            </a:r>
            <a:endParaRPr lang="ko-KR" altLang="en-US" sz="3200" b="1" spc="-3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622190A-7025-42BF-9F1A-4226A05AA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383" y="2253695"/>
            <a:ext cx="5626320" cy="340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B6102F-0D60-40D7-ADB4-3751FC5BD109}"/>
              </a:ext>
            </a:extLst>
          </p:cNvPr>
          <p:cNvSpPr txBox="1"/>
          <p:nvPr/>
        </p:nvSpPr>
        <p:spPr>
          <a:xfrm>
            <a:off x="4543593" y="1421404"/>
            <a:ext cx="5159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Feature Importance</a:t>
            </a:r>
            <a:endParaRPr lang="ko-KR" altLang="en-US" sz="2800" b="1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54F7D7BD-CF2B-47D8-B9F6-F67CC795A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51" y="2253695"/>
            <a:ext cx="5539441" cy="340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58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F459B5A-014C-4ABF-AEE2-1C9DD42063BA}"/>
              </a:ext>
            </a:extLst>
          </p:cNvPr>
          <p:cNvSpPr txBox="1"/>
          <p:nvPr/>
        </p:nvSpPr>
        <p:spPr>
          <a:xfrm>
            <a:off x="584200" y="152400"/>
            <a:ext cx="1747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300" dirty="0">
                <a:solidFill>
                  <a:schemeClr val="tx2">
                    <a:lumMod val="75000"/>
                  </a:schemeClr>
                </a:solidFill>
              </a:rPr>
              <a:t>모델 분석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E024F8-36D5-4C53-B617-F5940D41B821}"/>
              </a:ext>
            </a:extLst>
          </p:cNvPr>
          <p:cNvSpPr/>
          <p:nvPr/>
        </p:nvSpPr>
        <p:spPr>
          <a:xfrm>
            <a:off x="167780" y="907253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231834-EF55-40E9-8E42-FF3416A00A10}"/>
              </a:ext>
            </a:extLst>
          </p:cNvPr>
          <p:cNvSpPr txBox="1"/>
          <p:nvPr/>
        </p:nvSpPr>
        <p:spPr>
          <a:xfrm>
            <a:off x="1355501" y="1038349"/>
            <a:ext cx="21689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Feature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와 내용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49A8CD0-D61F-4A01-8495-2728C3EBAA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345858"/>
              </p:ext>
            </p:extLst>
          </p:nvPr>
        </p:nvGraphicFramePr>
        <p:xfrm>
          <a:off x="167780" y="1621916"/>
          <a:ext cx="5002925" cy="4707421"/>
        </p:xfrm>
        <a:graphic>
          <a:graphicData uri="http://schemas.openxmlformats.org/drawingml/2006/table">
            <a:tbl>
              <a:tblPr/>
              <a:tblGrid>
                <a:gridCol w="2529555">
                  <a:extLst>
                    <a:ext uri="{9D8B030D-6E8A-4147-A177-3AD203B41FA5}">
                      <a16:colId xmlns:a16="http://schemas.microsoft.com/office/drawing/2014/main" val="2325245011"/>
                    </a:ext>
                  </a:extLst>
                </a:gridCol>
                <a:gridCol w="1504059">
                  <a:extLst>
                    <a:ext uri="{9D8B030D-6E8A-4147-A177-3AD203B41FA5}">
                      <a16:colId xmlns:a16="http://schemas.microsoft.com/office/drawing/2014/main" val="886498992"/>
                    </a:ext>
                  </a:extLst>
                </a:gridCol>
                <a:gridCol w="969311">
                  <a:extLst>
                    <a:ext uri="{9D8B030D-6E8A-4147-A177-3AD203B41FA5}">
                      <a16:colId xmlns:a16="http://schemas.microsoft.com/office/drawing/2014/main" val="2644131660"/>
                    </a:ext>
                  </a:extLst>
                </a:gridCol>
              </a:tblGrid>
              <a:tr h="129820">
                <a:tc>
                  <a:txBody>
                    <a:bodyPr/>
                    <a:lstStyle/>
                    <a:p>
                      <a:pPr fontAlgn="t"/>
                      <a:r>
                        <a:rPr lang="en-US" sz="1000" b="1">
                          <a:effectLst/>
                          <a:latin typeface="inherit"/>
                        </a:rPr>
                        <a:t>Feature name</a:t>
                      </a:r>
                    </a:p>
                  </a:txBody>
                  <a:tcPr marL="111382" marR="111382" marT="41768" marB="32487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fontAlgn="t"/>
                      <a:r>
                        <a:rPr lang="en-US" sz="1000" b="1">
                          <a:effectLst/>
                          <a:latin typeface="inherit"/>
                        </a:rPr>
                        <a:t>Explanation</a:t>
                      </a:r>
                    </a:p>
                  </a:txBody>
                  <a:tcPr marL="111382" marR="111382" marT="41768" marB="32487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189806"/>
                  </a:ext>
                </a:extLst>
              </a:tr>
              <a:tr h="207914">
                <a:tc>
                  <a:txBody>
                    <a:bodyPr/>
                    <a:lstStyle/>
                    <a:p>
                      <a:pPr fontAlgn="t"/>
                      <a:r>
                        <a:rPr lang="en-US" sz="1000" b="1">
                          <a:effectLst/>
                          <a:latin typeface="inherit"/>
                        </a:rPr>
                        <a:t>ID</a:t>
                      </a:r>
                    </a:p>
                  </a:txBody>
                  <a:tcPr marL="111382" marR="111382" marT="41768" marB="32487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fontAlgn="t"/>
                      <a:r>
                        <a:rPr lang="en-US" sz="1000" b="1">
                          <a:effectLst/>
                          <a:latin typeface="inherit"/>
                        </a:rPr>
                        <a:t>Client number</a:t>
                      </a:r>
                    </a:p>
                  </a:txBody>
                  <a:tcPr marL="111382" marR="111382" marT="41768" marB="32487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271696"/>
                  </a:ext>
                </a:extLst>
              </a:tr>
              <a:tr h="207914">
                <a:tc>
                  <a:txBody>
                    <a:bodyPr/>
                    <a:lstStyle/>
                    <a:p>
                      <a:pPr fontAlgn="t"/>
                      <a:r>
                        <a:rPr lang="en-US" sz="1000" b="1">
                          <a:effectLst/>
                          <a:latin typeface="inherit"/>
                        </a:rPr>
                        <a:t>CODE_GENDER</a:t>
                      </a:r>
                    </a:p>
                  </a:txBody>
                  <a:tcPr marL="111382" marR="111382" marT="41768" marB="32487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fontAlgn="t"/>
                      <a:r>
                        <a:rPr lang="en-US" sz="1000" b="1">
                          <a:effectLst/>
                          <a:latin typeface="inherit"/>
                        </a:rPr>
                        <a:t>Gender</a:t>
                      </a:r>
                    </a:p>
                  </a:txBody>
                  <a:tcPr marL="111382" marR="111382" marT="41768" marB="32487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191089"/>
                  </a:ext>
                </a:extLst>
              </a:tr>
              <a:tr h="207914">
                <a:tc>
                  <a:txBody>
                    <a:bodyPr/>
                    <a:lstStyle/>
                    <a:p>
                      <a:pPr fontAlgn="t"/>
                      <a:r>
                        <a:rPr lang="en-US" sz="1000" b="1">
                          <a:effectLst/>
                          <a:latin typeface="inherit"/>
                        </a:rPr>
                        <a:t>FLAG_OWN_CAR</a:t>
                      </a:r>
                    </a:p>
                  </a:txBody>
                  <a:tcPr marL="111382" marR="111382" marT="41768" marB="32487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fontAlgn="t"/>
                      <a:r>
                        <a:rPr lang="en-US" sz="1000" b="1" dirty="0">
                          <a:effectLst/>
                          <a:latin typeface="inherit"/>
                        </a:rPr>
                        <a:t>Is there a car</a:t>
                      </a:r>
                    </a:p>
                  </a:txBody>
                  <a:tcPr marL="111382" marR="111382" marT="41768" marB="32487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671042"/>
                  </a:ext>
                </a:extLst>
              </a:tr>
              <a:tr h="207914">
                <a:tc>
                  <a:txBody>
                    <a:bodyPr/>
                    <a:lstStyle/>
                    <a:p>
                      <a:pPr fontAlgn="t"/>
                      <a:r>
                        <a:rPr lang="en-US" sz="1000" b="1">
                          <a:effectLst/>
                          <a:latin typeface="inherit"/>
                        </a:rPr>
                        <a:t>FLAG_OWN_REALTY</a:t>
                      </a:r>
                    </a:p>
                  </a:txBody>
                  <a:tcPr marL="111382" marR="111382" marT="41768" marB="32487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fontAlgn="t"/>
                      <a:r>
                        <a:rPr lang="en-US" sz="1000" b="1" dirty="0">
                          <a:effectLst/>
                          <a:latin typeface="inherit"/>
                        </a:rPr>
                        <a:t>Is there a property</a:t>
                      </a:r>
                    </a:p>
                  </a:txBody>
                  <a:tcPr marL="111382" marR="111382" marT="41768" marB="32487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8912591"/>
                  </a:ext>
                </a:extLst>
              </a:tr>
              <a:tr h="207914">
                <a:tc>
                  <a:txBody>
                    <a:bodyPr/>
                    <a:lstStyle/>
                    <a:p>
                      <a:pPr fontAlgn="t"/>
                      <a:r>
                        <a:rPr lang="en-US" sz="1000" b="1">
                          <a:effectLst/>
                          <a:latin typeface="inherit"/>
                        </a:rPr>
                        <a:t>CNT_CHILDREN</a:t>
                      </a:r>
                    </a:p>
                  </a:txBody>
                  <a:tcPr marL="111382" marR="111382" marT="41768" marB="32487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fontAlgn="t"/>
                      <a:r>
                        <a:rPr lang="en-US" sz="1000" b="1" dirty="0">
                          <a:solidFill>
                            <a:srgbClr val="0070C0"/>
                          </a:solidFill>
                          <a:effectLst/>
                          <a:latin typeface="inherit"/>
                        </a:rPr>
                        <a:t>Number of children (personnel)</a:t>
                      </a:r>
                    </a:p>
                  </a:txBody>
                  <a:tcPr marL="111382" marR="111382" marT="41768" marB="32487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832330"/>
                  </a:ext>
                </a:extLst>
              </a:tr>
              <a:tr h="207914">
                <a:tc>
                  <a:txBody>
                    <a:bodyPr/>
                    <a:lstStyle/>
                    <a:p>
                      <a:pPr fontAlgn="t"/>
                      <a:r>
                        <a:rPr lang="en-US" sz="1000" b="1">
                          <a:effectLst/>
                          <a:latin typeface="inherit"/>
                        </a:rPr>
                        <a:t>AMT_INCOME_TOTAL</a:t>
                      </a:r>
                    </a:p>
                  </a:txBody>
                  <a:tcPr marL="111382" marR="111382" marT="41768" marB="32487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fontAlgn="t"/>
                      <a:r>
                        <a:rPr lang="en-US" sz="1000" b="1" dirty="0">
                          <a:solidFill>
                            <a:srgbClr val="0070C0"/>
                          </a:solidFill>
                          <a:effectLst/>
                          <a:latin typeface="inherit"/>
                        </a:rPr>
                        <a:t>Annual income  (Income/job)</a:t>
                      </a:r>
                    </a:p>
                  </a:txBody>
                  <a:tcPr marL="111382" marR="111382" marT="41768" marB="32487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49319"/>
                  </a:ext>
                </a:extLst>
              </a:tr>
              <a:tr h="207914">
                <a:tc>
                  <a:txBody>
                    <a:bodyPr/>
                    <a:lstStyle/>
                    <a:p>
                      <a:pPr fontAlgn="t"/>
                      <a:r>
                        <a:rPr lang="en-US" sz="1000" b="1">
                          <a:effectLst/>
                          <a:latin typeface="inherit"/>
                        </a:rPr>
                        <a:t>NAME_INCOME_TYPE</a:t>
                      </a:r>
                    </a:p>
                  </a:txBody>
                  <a:tcPr marL="111382" marR="111382" marT="41768" marB="32487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fontAlgn="t"/>
                      <a:r>
                        <a:rPr lang="en-US" sz="1000" b="1">
                          <a:effectLst/>
                          <a:latin typeface="inherit"/>
                        </a:rPr>
                        <a:t>Income category</a:t>
                      </a:r>
                    </a:p>
                  </a:txBody>
                  <a:tcPr marL="111382" marR="111382" marT="41768" marB="32487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9352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000" b="1">
                          <a:effectLst/>
                          <a:latin typeface="inherit"/>
                        </a:rPr>
                        <a:t>NAME_EDUCATION_TYPE</a:t>
                      </a:r>
                    </a:p>
                  </a:txBody>
                  <a:tcPr marL="111382" marR="111382" marT="41768" marB="32487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fontAlgn="t"/>
                      <a:r>
                        <a:rPr lang="en-US" sz="1000" b="1">
                          <a:effectLst/>
                          <a:latin typeface="inherit"/>
                        </a:rPr>
                        <a:t>Education level</a:t>
                      </a:r>
                    </a:p>
                  </a:txBody>
                  <a:tcPr marL="111382" marR="111382" marT="41768" marB="32487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654628"/>
                  </a:ext>
                </a:extLst>
              </a:tr>
              <a:tr h="207914">
                <a:tc>
                  <a:txBody>
                    <a:bodyPr/>
                    <a:lstStyle/>
                    <a:p>
                      <a:pPr fontAlgn="t"/>
                      <a:r>
                        <a:rPr lang="en-US" sz="1000" b="1">
                          <a:effectLst/>
                          <a:latin typeface="inherit"/>
                        </a:rPr>
                        <a:t>NAME_FAMILY_STATUS</a:t>
                      </a:r>
                    </a:p>
                  </a:txBody>
                  <a:tcPr marL="111382" marR="111382" marT="41768" marB="32487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fontAlgn="t"/>
                      <a:r>
                        <a:rPr lang="en-US" sz="1000" b="1" dirty="0">
                          <a:effectLst/>
                          <a:latin typeface="inherit"/>
                        </a:rPr>
                        <a:t>Marital status</a:t>
                      </a:r>
                    </a:p>
                  </a:txBody>
                  <a:tcPr marL="111382" marR="111382" marT="41768" marB="32487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646642"/>
                  </a:ext>
                </a:extLst>
              </a:tr>
              <a:tr h="207914">
                <a:tc>
                  <a:txBody>
                    <a:bodyPr/>
                    <a:lstStyle/>
                    <a:p>
                      <a:pPr fontAlgn="t"/>
                      <a:r>
                        <a:rPr lang="en-US" sz="1000" b="1">
                          <a:effectLst/>
                          <a:latin typeface="inherit"/>
                        </a:rPr>
                        <a:t>NAME_HOUSING_TYPE</a:t>
                      </a:r>
                    </a:p>
                  </a:txBody>
                  <a:tcPr marL="111382" marR="111382" marT="41768" marB="32487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fontAlgn="t"/>
                      <a:r>
                        <a:rPr lang="en-US" sz="1000" b="1">
                          <a:effectLst/>
                          <a:latin typeface="inherit"/>
                        </a:rPr>
                        <a:t>Way of living</a:t>
                      </a:r>
                    </a:p>
                  </a:txBody>
                  <a:tcPr marL="111382" marR="111382" marT="41768" marB="32487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579647"/>
                  </a:ext>
                </a:extLst>
              </a:tr>
              <a:tr h="341573">
                <a:tc>
                  <a:txBody>
                    <a:bodyPr/>
                    <a:lstStyle/>
                    <a:p>
                      <a:pPr fontAlgn="t"/>
                      <a:r>
                        <a:rPr lang="en-US" sz="1000" b="1" dirty="0">
                          <a:effectLst/>
                          <a:latin typeface="inherit"/>
                        </a:rPr>
                        <a:t>DAYS_BIRTH</a:t>
                      </a:r>
                    </a:p>
                    <a:p>
                      <a:pPr fontAlgn="t"/>
                      <a:r>
                        <a:rPr lang="en-US" sz="1000" b="1" dirty="0">
                          <a:effectLst/>
                          <a:latin typeface="inherit"/>
                        </a:rPr>
                        <a:t>(</a:t>
                      </a:r>
                      <a:r>
                        <a:rPr lang="en-US" sz="1000" b="1" dirty="0">
                          <a:effectLst/>
                          <a:latin typeface="inherit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1000" b="1" dirty="0">
                          <a:solidFill>
                            <a:srgbClr val="FF0000"/>
                          </a:solidFill>
                          <a:effectLst/>
                          <a:latin typeface="inherit"/>
                          <a:sym typeface="Wingdings" panose="05000000000000000000" pitchFamily="2" charset="2"/>
                        </a:rPr>
                        <a:t>AGE</a:t>
                      </a:r>
                      <a:r>
                        <a:rPr lang="en-US" sz="1000" b="1" dirty="0">
                          <a:effectLst/>
                          <a:latin typeface="inherit"/>
                        </a:rPr>
                        <a:t>)</a:t>
                      </a:r>
                    </a:p>
                  </a:txBody>
                  <a:tcPr marL="111382" marR="111382" marT="41768" marB="32487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fontAlgn="t"/>
                      <a:r>
                        <a:rPr lang="en-US" sz="1000" b="1" dirty="0">
                          <a:solidFill>
                            <a:srgbClr val="0070C0"/>
                          </a:solidFill>
                          <a:effectLst/>
                          <a:latin typeface="inherit"/>
                        </a:rPr>
                        <a:t>Birthday     (personnel)</a:t>
                      </a:r>
                    </a:p>
                  </a:txBody>
                  <a:tcPr marL="111382" marR="111382" marT="41768" marB="32487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919780"/>
                  </a:ext>
                </a:extLst>
              </a:tr>
              <a:tr h="475231">
                <a:tc>
                  <a:txBody>
                    <a:bodyPr/>
                    <a:lstStyle/>
                    <a:p>
                      <a:pPr fontAlgn="t"/>
                      <a:r>
                        <a:rPr lang="en-US" sz="1000" b="1" dirty="0">
                          <a:effectLst/>
                          <a:latin typeface="inherit"/>
                        </a:rPr>
                        <a:t>DAYS_EMPLOYED</a:t>
                      </a:r>
                    </a:p>
                    <a:p>
                      <a:pPr fontAlgn="t"/>
                      <a:r>
                        <a:rPr lang="en-US" sz="1000" b="1" dirty="0">
                          <a:effectLst/>
                          <a:latin typeface="inherit"/>
                        </a:rPr>
                        <a:t>(</a:t>
                      </a:r>
                      <a:r>
                        <a:rPr lang="en-US" sz="1000" b="1" dirty="0">
                          <a:effectLst/>
                          <a:latin typeface="inherit"/>
                          <a:sym typeface="Wingdings" panose="05000000000000000000" pitchFamily="2" charset="2"/>
                        </a:rPr>
                        <a:t>  </a:t>
                      </a:r>
                      <a:r>
                        <a:rPr lang="en-US" sz="1000" b="1" dirty="0">
                          <a:solidFill>
                            <a:srgbClr val="FF0000"/>
                          </a:solidFill>
                          <a:effectLst/>
                          <a:latin typeface="inherit"/>
                          <a:sym typeface="Wingdings" panose="05000000000000000000" pitchFamily="2" charset="2"/>
                        </a:rPr>
                        <a:t>YEARS_EMPLOYED</a:t>
                      </a:r>
                      <a:r>
                        <a:rPr lang="en-US" sz="1000" b="1" dirty="0">
                          <a:effectLst/>
                          <a:latin typeface="inherit"/>
                        </a:rPr>
                        <a:t>)</a:t>
                      </a:r>
                    </a:p>
                  </a:txBody>
                  <a:tcPr marL="111382" marR="111382" marT="41768" marB="32487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fontAlgn="t"/>
                      <a:r>
                        <a:rPr lang="en-US" sz="1000" b="1" dirty="0">
                          <a:solidFill>
                            <a:srgbClr val="0070C0"/>
                          </a:solidFill>
                          <a:effectLst/>
                          <a:latin typeface="inherit"/>
                        </a:rPr>
                        <a:t>Start date of employment   (Income/job)</a:t>
                      </a:r>
                    </a:p>
                  </a:txBody>
                  <a:tcPr marL="111382" marR="111382" marT="41768" marB="32487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02017"/>
                  </a:ext>
                </a:extLst>
              </a:tr>
              <a:tr h="207914">
                <a:tc>
                  <a:txBody>
                    <a:bodyPr/>
                    <a:lstStyle/>
                    <a:p>
                      <a:pPr fontAlgn="t"/>
                      <a:r>
                        <a:rPr lang="en-US" sz="1000" b="1">
                          <a:effectLst/>
                          <a:latin typeface="inherit"/>
                        </a:rPr>
                        <a:t>FLAG_MOBIL</a:t>
                      </a:r>
                    </a:p>
                  </a:txBody>
                  <a:tcPr marL="111382" marR="111382" marT="41768" marB="32487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fontAlgn="t"/>
                      <a:r>
                        <a:rPr lang="en-US" sz="1000" b="1" dirty="0">
                          <a:effectLst/>
                          <a:latin typeface="inherit"/>
                        </a:rPr>
                        <a:t>Is there a mobile phone</a:t>
                      </a:r>
                    </a:p>
                  </a:txBody>
                  <a:tcPr marL="111382" marR="111382" marT="41768" marB="32487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048975"/>
                  </a:ext>
                </a:extLst>
              </a:tr>
              <a:tr h="207914">
                <a:tc>
                  <a:txBody>
                    <a:bodyPr/>
                    <a:lstStyle/>
                    <a:p>
                      <a:pPr fontAlgn="t"/>
                      <a:r>
                        <a:rPr lang="en-US" sz="1000" b="1">
                          <a:effectLst/>
                          <a:latin typeface="inherit"/>
                        </a:rPr>
                        <a:t>FLAG_WORK_PHONE</a:t>
                      </a:r>
                    </a:p>
                  </a:txBody>
                  <a:tcPr marL="111382" marR="111382" marT="41768" marB="32487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b="1" dirty="0">
                          <a:solidFill>
                            <a:srgbClr val="0070C0"/>
                          </a:solidFill>
                          <a:effectLst/>
                          <a:latin typeface="inherit"/>
                        </a:rPr>
                        <a:t>Is there a work phone</a:t>
                      </a:r>
                    </a:p>
                  </a:txBody>
                  <a:tcPr marL="111382" marR="111382" marT="41768" marB="32487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t"/>
                      <a:endParaRPr lang="en-US" altLang="ko-KR" sz="900" b="0" i="0" kern="1200" dirty="0">
                        <a:solidFill>
                          <a:srgbClr val="0070C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t"/>
                      <a:r>
                        <a:rPr lang="en-US" altLang="ko-KR" sz="900" b="0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Contact info Num without MOBIL</a:t>
                      </a:r>
                      <a:endParaRPr lang="en-US" sz="900" b="1" dirty="0">
                        <a:solidFill>
                          <a:srgbClr val="0070C0"/>
                        </a:solidFill>
                        <a:effectLst/>
                        <a:latin typeface="inherit"/>
                      </a:endParaRPr>
                    </a:p>
                  </a:txBody>
                  <a:tcPr marL="111382" marR="111382" marT="41768" marB="32487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505815"/>
                  </a:ext>
                </a:extLst>
              </a:tr>
              <a:tr h="207914">
                <a:tc>
                  <a:txBody>
                    <a:bodyPr/>
                    <a:lstStyle/>
                    <a:p>
                      <a:pPr fontAlgn="t"/>
                      <a:r>
                        <a:rPr lang="en-US" sz="1000" b="1">
                          <a:effectLst/>
                          <a:latin typeface="inherit"/>
                        </a:rPr>
                        <a:t>FLAG_PHONE</a:t>
                      </a:r>
                    </a:p>
                  </a:txBody>
                  <a:tcPr marL="111382" marR="111382" marT="41768" marB="32487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b="1" dirty="0">
                          <a:solidFill>
                            <a:srgbClr val="0070C0"/>
                          </a:solidFill>
                          <a:effectLst/>
                          <a:latin typeface="inherit"/>
                        </a:rPr>
                        <a:t>Is there a phone</a:t>
                      </a:r>
                    </a:p>
                  </a:txBody>
                  <a:tcPr marL="111382" marR="111382" marT="41768" marB="32487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en-US" sz="1000" b="1" dirty="0">
                        <a:solidFill>
                          <a:srgbClr val="0070C0"/>
                        </a:solidFill>
                        <a:effectLst/>
                        <a:latin typeface="inherit"/>
                      </a:endParaRPr>
                    </a:p>
                  </a:txBody>
                  <a:tcPr marL="111382" marR="111382" marT="41768" marB="32487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031001"/>
                  </a:ext>
                </a:extLst>
              </a:tr>
              <a:tr h="207914">
                <a:tc>
                  <a:txBody>
                    <a:bodyPr/>
                    <a:lstStyle/>
                    <a:p>
                      <a:pPr fontAlgn="t"/>
                      <a:r>
                        <a:rPr lang="en-US" sz="1000" b="1">
                          <a:effectLst/>
                          <a:latin typeface="inherit"/>
                        </a:rPr>
                        <a:t>FLAG_EMAIL</a:t>
                      </a:r>
                    </a:p>
                  </a:txBody>
                  <a:tcPr marL="111382" marR="111382" marT="41768" marB="32487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b="1" dirty="0">
                          <a:solidFill>
                            <a:srgbClr val="0070C0"/>
                          </a:solidFill>
                          <a:effectLst/>
                          <a:latin typeface="inherit"/>
                        </a:rPr>
                        <a:t>Is there an email</a:t>
                      </a:r>
                    </a:p>
                  </a:txBody>
                  <a:tcPr marL="111382" marR="111382" marT="41768" marB="32487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en-US" sz="1000" b="1" dirty="0">
                        <a:solidFill>
                          <a:srgbClr val="0070C0"/>
                        </a:solidFill>
                        <a:effectLst/>
                        <a:latin typeface="inherit"/>
                      </a:endParaRPr>
                    </a:p>
                  </a:txBody>
                  <a:tcPr marL="111382" marR="111382" marT="41768" marB="32487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2159341"/>
                  </a:ext>
                </a:extLst>
              </a:tr>
              <a:tr h="207914">
                <a:tc>
                  <a:txBody>
                    <a:bodyPr/>
                    <a:lstStyle/>
                    <a:p>
                      <a:pPr fontAlgn="t"/>
                      <a:r>
                        <a:rPr lang="en-US" sz="1000" b="1">
                          <a:effectLst/>
                          <a:latin typeface="inherit"/>
                        </a:rPr>
                        <a:t>OCCUPATION_TYPE</a:t>
                      </a:r>
                    </a:p>
                  </a:txBody>
                  <a:tcPr marL="111382" marR="111382" marT="41768" marB="32487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fontAlgn="t"/>
                      <a:r>
                        <a:rPr lang="en-US" sz="1000" b="1">
                          <a:effectLst/>
                          <a:latin typeface="inherit"/>
                        </a:rPr>
                        <a:t>Occupation</a:t>
                      </a:r>
                    </a:p>
                  </a:txBody>
                  <a:tcPr marL="111382" marR="111382" marT="41768" marB="32487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3304"/>
                  </a:ext>
                </a:extLst>
              </a:tr>
              <a:tr h="207914">
                <a:tc>
                  <a:txBody>
                    <a:bodyPr/>
                    <a:lstStyle/>
                    <a:p>
                      <a:pPr fontAlgn="t"/>
                      <a:r>
                        <a:rPr lang="en-US" sz="1000" b="1">
                          <a:effectLst/>
                          <a:latin typeface="inherit"/>
                        </a:rPr>
                        <a:t>CNT_FAM_MEMBERS</a:t>
                      </a:r>
                    </a:p>
                  </a:txBody>
                  <a:tcPr marL="111382" marR="111382" marT="41768" marB="32487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fontAlgn="t"/>
                      <a:r>
                        <a:rPr lang="en-US" sz="1000" b="1" dirty="0">
                          <a:solidFill>
                            <a:srgbClr val="0070C0"/>
                          </a:solidFill>
                          <a:effectLst/>
                          <a:latin typeface="inherit"/>
                        </a:rPr>
                        <a:t>Family size    (personnel)</a:t>
                      </a:r>
                    </a:p>
                  </a:txBody>
                  <a:tcPr marL="111382" marR="111382" marT="41768" marB="32487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42722"/>
                  </a:ext>
                </a:extLst>
              </a:tr>
            </a:tbl>
          </a:graphicData>
        </a:graphic>
      </p:graphicFrame>
      <p:pic>
        <p:nvPicPr>
          <p:cNvPr id="14" name="Picture 2">
            <a:extLst>
              <a:ext uri="{FF2B5EF4-FFF2-40B4-BE49-F238E27FC236}">
                <a16:creationId xmlns:a16="http://schemas.microsoft.com/office/drawing/2014/main" id="{BC93B666-1939-4F0C-AEB3-19E4099A04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4764" r="-149"/>
          <a:stretch/>
        </p:blipFill>
        <p:spPr bwMode="auto">
          <a:xfrm>
            <a:off x="5296470" y="-1719289"/>
            <a:ext cx="5626320" cy="516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8B163A-9CEF-479C-85E6-CCE657F2BB4D}"/>
              </a:ext>
            </a:extLst>
          </p:cNvPr>
          <p:cNvSpPr txBox="1"/>
          <p:nvPr/>
        </p:nvSpPr>
        <p:spPr>
          <a:xfrm>
            <a:off x="5777193" y="3898763"/>
            <a:ext cx="42028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일을 하는지 안 하는지</a:t>
            </a:r>
            <a:endParaRPr lang="en-US" altLang="ko-KR" b="1" dirty="0"/>
          </a:p>
          <a:p>
            <a:r>
              <a:rPr lang="ko-KR" altLang="en-US" b="1" dirty="0"/>
              <a:t>수입은 얼마나 되는지</a:t>
            </a:r>
            <a:endParaRPr lang="en-US" altLang="ko-KR" b="1" dirty="0"/>
          </a:p>
          <a:p>
            <a:r>
              <a:rPr lang="ko-KR" altLang="en-US" b="1" dirty="0"/>
              <a:t>연락 가능 수단은 어느 정도인지</a:t>
            </a:r>
            <a:endParaRPr lang="en-US" altLang="ko-KR" b="1" dirty="0"/>
          </a:p>
          <a:p>
            <a:r>
              <a:rPr lang="ko-KR" altLang="en-US" b="1" dirty="0"/>
              <a:t>나이는 </a:t>
            </a:r>
            <a:r>
              <a:rPr lang="ko-KR" altLang="en-US" b="1" dirty="0" err="1"/>
              <a:t>몇살인지</a:t>
            </a:r>
            <a:endParaRPr lang="en-US" altLang="ko-KR" b="1" dirty="0"/>
          </a:p>
          <a:p>
            <a:r>
              <a:rPr lang="ko-KR" altLang="en-US" b="1" dirty="0"/>
              <a:t>가족은 몇 명인지</a:t>
            </a:r>
            <a:endParaRPr lang="en-US" altLang="ko-KR" b="1" dirty="0"/>
          </a:p>
          <a:p>
            <a:r>
              <a:rPr lang="ko-KR" altLang="en-US" b="1" dirty="0"/>
              <a:t>아이는 몇명인지</a:t>
            </a:r>
            <a:endParaRPr lang="en-US" altLang="ko-KR" b="1" dirty="0"/>
          </a:p>
        </p:txBody>
      </p:sp>
      <p:sp>
        <p:nvSpPr>
          <p:cNvPr id="8" name="오른쪽 중괄호 7">
            <a:extLst>
              <a:ext uri="{FF2B5EF4-FFF2-40B4-BE49-F238E27FC236}">
                <a16:creationId xmlns:a16="http://schemas.microsoft.com/office/drawing/2014/main" id="{AE6184ED-5183-49A8-A54C-41B20AF4845E}"/>
              </a:ext>
            </a:extLst>
          </p:cNvPr>
          <p:cNvSpPr/>
          <p:nvPr/>
        </p:nvSpPr>
        <p:spPr>
          <a:xfrm>
            <a:off x="8902118" y="3827052"/>
            <a:ext cx="660400" cy="1897747"/>
          </a:xfrm>
          <a:prstGeom prst="rightBrace">
            <a:avLst>
              <a:gd name="adj1" fmla="val 116025"/>
              <a:gd name="adj2" fmla="val 50000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13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1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7FA4"/>
      </a:accent1>
      <a:accent2>
        <a:srgbClr val="01B7C5"/>
      </a:accent2>
      <a:accent3>
        <a:srgbClr val="023756"/>
      </a:accent3>
      <a:accent4>
        <a:srgbClr val="E6CCBC"/>
      </a:accent4>
      <a:accent5>
        <a:srgbClr val="CCA381"/>
      </a:accent5>
      <a:accent6>
        <a:srgbClr val="101F26"/>
      </a:accent6>
      <a:hlink>
        <a:srgbClr val="262626"/>
      </a:hlink>
      <a:folHlink>
        <a:srgbClr val="262626"/>
      </a:folHlink>
    </a:clrScheme>
    <a:fontScheme name="Arial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1530</TotalTime>
  <Words>574</Words>
  <Application>Microsoft Office PowerPoint</Application>
  <PresentationFormat>와이드스크린</PresentationFormat>
  <Paragraphs>191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-apple-system</vt:lpstr>
      <vt:lpstr>inherit</vt:lpstr>
      <vt:lpstr>Inter</vt:lpstr>
      <vt:lpstr>나눔스퀘어 ExtraBold</vt:lpstr>
      <vt:lpstr>나눔스퀘어 Light</vt:lpstr>
      <vt:lpstr>맑은 고딕</vt:lpstr>
      <vt:lpstr>Arial</vt:lpstr>
      <vt:lpstr>Courier New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91</cp:revision>
  <dcterms:created xsi:type="dcterms:W3CDTF">2021-06-13T09:03:46Z</dcterms:created>
  <dcterms:modified xsi:type="dcterms:W3CDTF">2021-07-02T06:14:20Z</dcterms:modified>
</cp:coreProperties>
</file>